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3"/>
    <p:sldMasterId id="2147483674" r:id="rId4"/>
    <p:sldMasterId id="2147483700" r:id="rId5"/>
    <p:sldMasterId id="2147483776" r:id="rId6"/>
    <p:sldMasterId id="2147483648" r:id="rId7"/>
    <p:sldMasterId id="2147483752" r:id="rId8"/>
  </p:sldMasterIdLst>
  <p:notesMasterIdLst>
    <p:notesMasterId r:id="rId25"/>
  </p:notesMasterIdLst>
  <p:sldIdLst>
    <p:sldId id="268" r:id="rId9"/>
    <p:sldId id="275" r:id="rId10"/>
    <p:sldId id="267" r:id="rId11"/>
    <p:sldId id="272" r:id="rId12"/>
    <p:sldId id="263" r:id="rId13"/>
    <p:sldId id="273" r:id="rId14"/>
    <p:sldId id="276" r:id="rId15"/>
    <p:sldId id="262" r:id="rId16"/>
    <p:sldId id="261" r:id="rId17"/>
    <p:sldId id="277" r:id="rId18"/>
    <p:sldId id="269" r:id="rId19"/>
    <p:sldId id="270" r:id="rId20"/>
    <p:sldId id="271" r:id="rId21"/>
    <p:sldId id="259" r:id="rId22"/>
    <p:sldId id="274" r:id="rId23"/>
    <p:sldId id="26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21E4D-C620-BA9F-D74F-E361DCC16F00}" v="306" dt="2023-02-13T14:32:15.602"/>
    <p1510:client id="{21F5F610-0B10-E087-1DA1-E04744C35CB1}" v="139" dt="2023-02-13T19:45:50.414"/>
    <p1510:client id="{92037A8D-3366-49AC-BF2B-C6CE32847148}" v="3" dt="2023-01-30T08:46:35.5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3" d="100"/>
          <a:sy n="73" d="100"/>
        </p:scale>
        <p:origin x="86" y="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6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5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FEA2E8-E50A-476B-ACB0-171A9C6649C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4B5360B-C43C-49F3-9D7A-649E27C21BA8}">
      <dgm:prSet phldrT="[Text]" phldr="0"/>
      <dgm:spPr/>
      <dgm:t>
        <a:bodyPr/>
        <a:lstStyle/>
        <a:p>
          <a:r>
            <a:rPr lang="en-US" dirty="0">
              <a:latin typeface="Arial"/>
            </a:rPr>
            <a:t>Energizer</a:t>
          </a:r>
          <a:endParaRPr lang="en-US" dirty="0"/>
        </a:p>
      </dgm:t>
    </dgm:pt>
    <dgm:pt modelId="{6335608E-4DAB-460E-80E1-4C79F0FC1D91}" type="parTrans" cxnId="{C36F4E2A-A159-4AC9-B8A5-A702E2093DE9}">
      <dgm:prSet/>
      <dgm:spPr/>
      <dgm:t>
        <a:bodyPr/>
        <a:lstStyle/>
        <a:p>
          <a:endParaRPr lang="nl-NL"/>
        </a:p>
      </dgm:t>
    </dgm:pt>
    <dgm:pt modelId="{A52C82D1-24C7-462D-9E5D-ECB3DB945A88}" type="sibTrans" cxnId="{C36F4E2A-A159-4AC9-B8A5-A702E2093DE9}">
      <dgm:prSet/>
      <dgm:spPr/>
      <dgm:t>
        <a:bodyPr/>
        <a:lstStyle/>
        <a:p>
          <a:endParaRPr lang="nl-NL"/>
        </a:p>
      </dgm:t>
    </dgm:pt>
    <dgm:pt modelId="{AD7D0EA7-9F9A-4744-B8F4-04F51E7985D4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Breakout for readiness</a:t>
          </a:r>
          <a:endParaRPr lang="en-US" dirty="0"/>
        </a:p>
      </dgm:t>
    </dgm:pt>
    <dgm:pt modelId="{8C3FB98A-D25B-43A9-85FC-7D20255BF6B3}" type="parTrans" cxnId="{5C2472F4-32D5-4975-9BB0-9AEC0D98D76A}">
      <dgm:prSet/>
      <dgm:spPr/>
      <dgm:t>
        <a:bodyPr/>
        <a:lstStyle/>
        <a:p>
          <a:endParaRPr lang="nl-NL"/>
        </a:p>
      </dgm:t>
    </dgm:pt>
    <dgm:pt modelId="{2C1A1923-C2AB-46E6-BA9A-B808353BCE1A}" type="sibTrans" cxnId="{5C2472F4-32D5-4975-9BB0-9AEC0D98D76A}">
      <dgm:prSet/>
      <dgm:spPr/>
      <dgm:t>
        <a:bodyPr/>
        <a:lstStyle/>
        <a:p>
          <a:endParaRPr lang="nl-NL"/>
        </a:p>
      </dgm:t>
    </dgm:pt>
    <dgm:pt modelId="{886D500E-FA24-4E52-87BE-780E70728017}" type="pres">
      <dgm:prSet presAssocID="{1DFEA2E8-E50A-476B-ACB0-171A9C6649C8}" presName="CompostProcess" presStyleCnt="0">
        <dgm:presLayoutVars>
          <dgm:dir/>
          <dgm:resizeHandles val="exact"/>
        </dgm:presLayoutVars>
      </dgm:prSet>
      <dgm:spPr/>
    </dgm:pt>
    <dgm:pt modelId="{A2893F8F-B16B-4F10-A782-82F0CC7260E2}" type="pres">
      <dgm:prSet presAssocID="{1DFEA2E8-E50A-476B-ACB0-171A9C6649C8}" presName="arrow" presStyleLbl="bgShp" presStyleIdx="0" presStyleCnt="1"/>
      <dgm:spPr/>
    </dgm:pt>
    <dgm:pt modelId="{2AAD9FA7-857A-41AD-BFFA-1F6425756185}" type="pres">
      <dgm:prSet presAssocID="{1DFEA2E8-E50A-476B-ACB0-171A9C6649C8}" presName="linearProcess" presStyleCnt="0"/>
      <dgm:spPr/>
    </dgm:pt>
    <dgm:pt modelId="{34A2316F-7265-41C2-896B-E70B35E7DE1E}" type="pres">
      <dgm:prSet presAssocID="{64B5360B-C43C-49F3-9D7A-649E27C21BA8}" presName="textNode" presStyleLbl="node1" presStyleIdx="0" presStyleCnt="2">
        <dgm:presLayoutVars>
          <dgm:bulletEnabled val="1"/>
        </dgm:presLayoutVars>
      </dgm:prSet>
      <dgm:spPr/>
    </dgm:pt>
    <dgm:pt modelId="{27115515-1738-4AF6-AF8B-BC787B4D77CF}" type="pres">
      <dgm:prSet presAssocID="{A52C82D1-24C7-462D-9E5D-ECB3DB945A88}" presName="sibTrans" presStyleCnt="0"/>
      <dgm:spPr/>
    </dgm:pt>
    <dgm:pt modelId="{6C687C11-12F5-4EC1-B435-7C5E9CF2C23C}" type="pres">
      <dgm:prSet presAssocID="{AD7D0EA7-9F9A-4744-B8F4-04F51E7985D4}" presName="textNode" presStyleLbl="node1" presStyleIdx="1" presStyleCnt="2">
        <dgm:presLayoutVars>
          <dgm:bulletEnabled val="1"/>
        </dgm:presLayoutVars>
      </dgm:prSet>
      <dgm:spPr/>
    </dgm:pt>
  </dgm:ptLst>
  <dgm:cxnLst>
    <dgm:cxn modelId="{C36F4E2A-A159-4AC9-B8A5-A702E2093DE9}" srcId="{1DFEA2E8-E50A-476B-ACB0-171A9C6649C8}" destId="{64B5360B-C43C-49F3-9D7A-649E27C21BA8}" srcOrd="0" destOrd="0" parTransId="{6335608E-4DAB-460E-80E1-4C79F0FC1D91}" sibTransId="{A52C82D1-24C7-462D-9E5D-ECB3DB945A88}"/>
    <dgm:cxn modelId="{58AFEC63-704B-489A-A271-3C2C43D35B2C}" type="presOf" srcId="{1DFEA2E8-E50A-476B-ACB0-171A9C6649C8}" destId="{886D500E-FA24-4E52-87BE-780E70728017}" srcOrd="0" destOrd="0" presId="urn:microsoft.com/office/officeart/2005/8/layout/hProcess9"/>
    <dgm:cxn modelId="{FAB5E668-568A-4272-A509-546C52E8224A}" type="presOf" srcId="{AD7D0EA7-9F9A-4744-B8F4-04F51E7985D4}" destId="{6C687C11-12F5-4EC1-B435-7C5E9CF2C23C}" srcOrd="0" destOrd="0" presId="urn:microsoft.com/office/officeart/2005/8/layout/hProcess9"/>
    <dgm:cxn modelId="{2EA2F3EE-4E4F-4932-A260-BDC8D496A2B9}" type="presOf" srcId="{64B5360B-C43C-49F3-9D7A-649E27C21BA8}" destId="{34A2316F-7265-41C2-896B-E70B35E7DE1E}" srcOrd="0" destOrd="0" presId="urn:microsoft.com/office/officeart/2005/8/layout/hProcess9"/>
    <dgm:cxn modelId="{5C2472F4-32D5-4975-9BB0-9AEC0D98D76A}" srcId="{1DFEA2E8-E50A-476B-ACB0-171A9C6649C8}" destId="{AD7D0EA7-9F9A-4744-B8F4-04F51E7985D4}" srcOrd="1" destOrd="0" parTransId="{8C3FB98A-D25B-43A9-85FC-7D20255BF6B3}" sibTransId="{2C1A1923-C2AB-46E6-BA9A-B808353BCE1A}"/>
    <dgm:cxn modelId="{AC45E6F5-030E-4D00-BA6B-B6AC17D43FE9}" type="presParOf" srcId="{886D500E-FA24-4E52-87BE-780E70728017}" destId="{A2893F8F-B16B-4F10-A782-82F0CC7260E2}" srcOrd="0" destOrd="0" presId="urn:microsoft.com/office/officeart/2005/8/layout/hProcess9"/>
    <dgm:cxn modelId="{92912F32-CCBC-400E-83B8-6A9DF8238EF3}" type="presParOf" srcId="{886D500E-FA24-4E52-87BE-780E70728017}" destId="{2AAD9FA7-857A-41AD-BFFA-1F6425756185}" srcOrd="1" destOrd="0" presId="urn:microsoft.com/office/officeart/2005/8/layout/hProcess9"/>
    <dgm:cxn modelId="{02774A86-B26F-4ADD-A463-0FB0C4D2523E}" type="presParOf" srcId="{2AAD9FA7-857A-41AD-BFFA-1F6425756185}" destId="{34A2316F-7265-41C2-896B-E70B35E7DE1E}" srcOrd="0" destOrd="0" presId="urn:microsoft.com/office/officeart/2005/8/layout/hProcess9"/>
    <dgm:cxn modelId="{8A455A42-9A19-4307-B93C-26DDF0519830}" type="presParOf" srcId="{2AAD9FA7-857A-41AD-BFFA-1F6425756185}" destId="{27115515-1738-4AF6-AF8B-BC787B4D77CF}" srcOrd="1" destOrd="0" presId="urn:microsoft.com/office/officeart/2005/8/layout/hProcess9"/>
    <dgm:cxn modelId="{F57C68DD-6830-4948-968F-BE5478DDF3BB}" type="presParOf" srcId="{2AAD9FA7-857A-41AD-BFFA-1F6425756185}" destId="{6C687C11-12F5-4EC1-B435-7C5E9CF2C23C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074487-1511-46EF-8EEB-46E56E02265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EB1671-1D11-47DE-AD95-12E816164F48}">
      <dgm:prSet custT="1"/>
      <dgm:spPr/>
      <dgm:t>
        <a:bodyPr/>
        <a:lstStyle/>
        <a:p>
          <a:pPr rtl="0"/>
          <a:r>
            <a:rPr lang="en-US" sz="1600" b="1" dirty="0"/>
            <a:t>1. Who </a:t>
          </a:r>
          <a:r>
            <a:rPr lang="en-US" sz="1600" b="1" dirty="0">
              <a:latin typeface="Arial"/>
            </a:rPr>
            <a:t>are we, what is ReSurfEMG?</a:t>
          </a:r>
          <a:endParaRPr lang="en-US" sz="1600" b="0" dirty="0">
            <a:latin typeface="Arial"/>
          </a:endParaRPr>
        </a:p>
      </dgm:t>
    </dgm:pt>
    <dgm:pt modelId="{1EE5246F-4463-47A6-B155-07037037405E}" type="parTrans" cxnId="{356EA1E9-38B0-4299-B456-FEAA930A7716}">
      <dgm:prSet/>
      <dgm:spPr/>
      <dgm:t>
        <a:bodyPr/>
        <a:lstStyle/>
        <a:p>
          <a:endParaRPr lang="en-US" sz="1600"/>
        </a:p>
      </dgm:t>
    </dgm:pt>
    <dgm:pt modelId="{9FBECA7C-7101-42F7-9DF4-BF3848CE3DA9}" type="sibTrans" cxnId="{356EA1E9-38B0-4299-B456-FEAA930A7716}">
      <dgm:prSet custT="1"/>
      <dgm:spPr/>
      <dgm:t>
        <a:bodyPr/>
        <a:lstStyle/>
        <a:p>
          <a:endParaRPr lang="en-US" sz="1600"/>
        </a:p>
      </dgm:t>
    </dgm:pt>
    <dgm:pt modelId="{1AC7654B-0C06-42C5-BF1D-D96DB63375C5}">
      <dgm:prSet custT="1"/>
      <dgm:spPr/>
      <dgm:t>
        <a:bodyPr/>
        <a:lstStyle/>
        <a:p>
          <a:pPr rtl="0"/>
          <a:r>
            <a:rPr lang="en-US" sz="1600" b="1" dirty="0">
              <a:latin typeface="Arial"/>
            </a:rPr>
            <a:t>2</a:t>
          </a:r>
          <a:r>
            <a:rPr lang="en-US" sz="1600" b="1" dirty="0"/>
            <a:t>. </a:t>
          </a:r>
          <a:r>
            <a:rPr lang="en-US" sz="1600" b="1" dirty="0">
              <a:latin typeface="Arial"/>
            </a:rPr>
            <a:t>Version control</a:t>
          </a:r>
          <a:endParaRPr lang="en-US" sz="1600" b="1" dirty="0"/>
        </a:p>
      </dgm:t>
    </dgm:pt>
    <dgm:pt modelId="{0C5A2225-781B-45A2-942B-2690FD6B6935}" type="parTrans" cxnId="{54E9A60A-8062-4A69-98BE-920F707D0B71}">
      <dgm:prSet/>
      <dgm:spPr/>
      <dgm:t>
        <a:bodyPr/>
        <a:lstStyle/>
        <a:p>
          <a:endParaRPr lang="en-US" sz="1600"/>
        </a:p>
      </dgm:t>
    </dgm:pt>
    <dgm:pt modelId="{B97EBE64-F246-410A-AF41-26CA9803D695}" type="sibTrans" cxnId="{54E9A60A-8062-4A69-98BE-920F707D0B71}">
      <dgm:prSet custT="1"/>
      <dgm:spPr/>
      <dgm:t>
        <a:bodyPr/>
        <a:lstStyle/>
        <a:p>
          <a:endParaRPr lang="en-US" sz="1600"/>
        </a:p>
      </dgm:t>
    </dgm:pt>
    <dgm:pt modelId="{0A834A19-1DD9-4BBA-B160-1025E11FBB9D}">
      <dgm:prSet phldr="0" custT="1"/>
      <dgm:spPr/>
      <dgm:t>
        <a:bodyPr lIns="36000" rIns="0"/>
        <a:lstStyle/>
        <a:p>
          <a:pPr rtl="0">
            <a:spcAft>
              <a:spcPts val="0"/>
            </a:spcAft>
          </a:pPr>
          <a:r>
            <a:rPr lang="en-US" sz="1600" b="1" dirty="0">
              <a:latin typeface="Arial"/>
            </a:rPr>
            <a:t>3. Command line synthesis</a:t>
          </a:r>
        </a:p>
      </dgm:t>
    </dgm:pt>
    <dgm:pt modelId="{61C60615-45DF-43E5-B1BA-D18EC34D4803}" type="parTrans" cxnId="{9F7EDF9C-5C2E-452B-9B41-65A339C2E188}">
      <dgm:prSet/>
      <dgm:spPr/>
      <dgm:t>
        <a:bodyPr/>
        <a:lstStyle/>
        <a:p>
          <a:endParaRPr lang="nl-NL" sz="1600"/>
        </a:p>
      </dgm:t>
    </dgm:pt>
    <dgm:pt modelId="{A166D7B7-1E6B-44EE-BD91-5C5EDA6DAEF6}" type="sibTrans" cxnId="{9F7EDF9C-5C2E-452B-9B41-65A339C2E188}">
      <dgm:prSet custT="1"/>
      <dgm:spPr/>
      <dgm:t>
        <a:bodyPr/>
        <a:lstStyle/>
        <a:p>
          <a:endParaRPr lang="en-US" sz="1600"/>
        </a:p>
      </dgm:t>
    </dgm:pt>
    <dgm:pt modelId="{DC8DA4EA-4DD5-4BF3-9C65-4F23981A603E}">
      <dgm:prSet phldr="0" custT="1"/>
      <dgm:spPr/>
      <dgm:t>
        <a:bodyPr/>
        <a:lstStyle/>
        <a:p>
          <a:pPr rtl="0"/>
          <a:r>
            <a:rPr lang="en-US" sz="1600" b="1" dirty="0">
              <a:latin typeface="Arial"/>
            </a:rPr>
            <a:t>4. Dashboard</a:t>
          </a:r>
        </a:p>
      </dgm:t>
    </dgm:pt>
    <dgm:pt modelId="{E08F4D29-E18A-41A3-BBB9-2FEF369C2A2E}" type="parTrans" cxnId="{8665C18F-7D68-4862-ADE9-0265C3185C64}">
      <dgm:prSet/>
      <dgm:spPr/>
      <dgm:t>
        <a:bodyPr/>
        <a:lstStyle/>
        <a:p>
          <a:endParaRPr lang="nl-NL" sz="1600"/>
        </a:p>
      </dgm:t>
    </dgm:pt>
    <dgm:pt modelId="{861CFF86-AC00-457A-A1DD-5CC3D4B66645}" type="sibTrans" cxnId="{8665C18F-7D68-4862-ADE9-0265C3185C64}">
      <dgm:prSet custT="1"/>
      <dgm:spPr/>
      <dgm:t>
        <a:bodyPr/>
        <a:lstStyle/>
        <a:p>
          <a:endParaRPr lang="en-US" sz="1600"/>
        </a:p>
      </dgm:t>
    </dgm:pt>
    <dgm:pt modelId="{69C1872A-2360-4A9C-A7A3-BC33C918AF1C}">
      <dgm:prSet phldr="0" custT="1"/>
      <dgm:spPr/>
      <dgm:t>
        <a:bodyPr/>
        <a:lstStyle/>
        <a:p>
          <a:pPr rtl="0"/>
          <a:r>
            <a:rPr lang="en-US" sz="1600" b="1" dirty="0">
              <a:latin typeface="Arial"/>
            </a:rPr>
            <a:t>5. Researcher Interface</a:t>
          </a:r>
        </a:p>
      </dgm:t>
    </dgm:pt>
    <dgm:pt modelId="{8342E4C9-892B-4A0D-B662-9C6E33700CE2}" type="parTrans" cxnId="{AA2AD759-F88F-4B23-A108-DF840D4E9919}">
      <dgm:prSet/>
      <dgm:spPr/>
      <dgm:t>
        <a:bodyPr/>
        <a:lstStyle/>
        <a:p>
          <a:endParaRPr lang="nl-NL" sz="1600"/>
        </a:p>
      </dgm:t>
    </dgm:pt>
    <dgm:pt modelId="{9D8CFC3F-FD74-4DA0-9F51-1C495A54789C}" type="sibTrans" cxnId="{AA2AD759-F88F-4B23-A108-DF840D4E9919}">
      <dgm:prSet/>
      <dgm:spPr/>
      <dgm:t>
        <a:bodyPr/>
        <a:lstStyle/>
        <a:p>
          <a:endParaRPr lang="nl-NL" sz="1600"/>
        </a:p>
      </dgm:t>
    </dgm:pt>
    <dgm:pt modelId="{14380B25-50A8-4900-A03F-A2444B0302A5}">
      <dgm:prSet phldr="0"/>
      <dgm:spPr/>
      <dgm:t>
        <a:bodyPr/>
        <a:lstStyle/>
        <a:p>
          <a:endParaRPr lang="en-US" sz="1600"/>
        </a:p>
      </dgm:t>
    </dgm:pt>
    <dgm:pt modelId="{902882EE-B1C7-40D8-8F7A-9B366570CC77}" type="parTrans" cxnId="{6498821F-211C-44C2-8696-2FCD4E4B1159}">
      <dgm:prSet/>
      <dgm:spPr/>
      <dgm:t>
        <a:bodyPr/>
        <a:lstStyle/>
        <a:p>
          <a:endParaRPr lang="nl-NL" sz="1600"/>
        </a:p>
      </dgm:t>
    </dgm:pt>
    <dgm:pt modelId="{C1BA76ED-4317-4BEC-A89D-D5508111C7CA}" type="sibTrans" cxnId="{6498821F-211C-44C2-8696-2FCD4E4B1159}">
      <dgm:prSet/>
      <dgm:spPr/>
      <dgm:t>
        <a:bodyPr/>
        <a:lstStyle/>
        <a:p>
          <a:endParaRPr lang="nl-NL" sz="1600"/>
        </a:p>
      </dgm:t>
    </dgm:pt>
    <dgm:pt modelId="{E9BDD9CC-B189-4589-9608-C5C05878A252}">
      <dgm:prSet phldr="0"/>
      <dgm:spPr/>
      <dgm:t>
        <a:bodyPr/>
        <a:lstStyle/>
        <a:p>
          <a:pPr rtl="0"/>
          <a:endParaRPr lang="en-US" sz="1600" b="1" dirty="0">
            <a:latin typeface="Arial"/>
          </a:endParaRPr>
        </a:p>
      </dgm:t>
    </dgm:pt>
    <dgm:pt modelId="{8CFCEE0B-709B-4B2B-B1DC-D437D30A8459}" type="parTrans" cxnId="{D4EA2CE7-A777-4F74-85A8-EB7B80881630}">
      <dgm:prSet/>
      <dgm:spPr/>
      <dgm:t>
        <a:bodyPr/>
        <a:lstStyle/>
        <a:p>
          <a:endParaRPr lang="nl-NL" sz="1600"/>
        </a:p>
      </dgm:t>
    </dgm:pt>
    <dgm:pt modelId="{B9604A71-EECD-4874-AD93-D37C283354CF}" type="sibTrans" cxnId="{D4EA2CE7-A777-4F74-85A8-EB7B80881630}">
      <dgm:prSet/>
      <dgm:spPr/>
      <dgm:t>
        <a:bodyPr/>
        <a:lstStyle/>
        <a:p>
          <a:endParaRPr lang="nl-NL" sz="1600"/>
        </a:p>
      </dgm:t>
    </dgm:pt>
    <dgm:pt modelId="{CD79F897-F16B-4F40-899B-0846B59CD93E}" type="pres">
      <dgm:prSet presAssocID="{FE074487-1511-46EF-8EEB-46E56E022654}" presName="outerComposite" presStyleCnt="0">
        <dgm:presLayoutVars>
          <dgm:chMax val="5"/>
          <dgm:dir/>
          <dgm:resizeHandles val="exact"/>
        </dgm:presLayoutVars>
      </dgm:prSet>
      <dgm:spPr/>
    </dgm:pt>
    <dgm:pt modelId="{352C4F0D-E6B9-4E72-A13B-424AFE3F8F6D}" type="pres">
      <dgm:prSet presAssocID="{FE074487-1511-46EF-8EEB-46E56E022654}" presName="dummyMaxCanvas" presStyleCnt="0">
        <dgm:presLayoutVars/>
      </dgm:prSet>
      <dgm:spPr/>
    </dgm:pt>
    <dgm:pt modelId="{1F0875E7-7058-4E54-BE5F-8B956CDAA6E6}" type="pres">
      <dgm:prSet presAssocID="{FE074487-1511-46EF-8EEB-46E56E022654}" presName="FiveNodes_1" presStyleLbl="node1" presStyleIdx="0" presStyleCnt="5">
        <dgm:presLayoutVars>
          <dgm:bulletEnabled val="1"/>
        </dgm:presLayoutVars>
      </dgm:prSet>
      <dgm:spPr/>
    </dgm:pt>
    <dgm:pt modelId="{71E58DFE-1A70-4C88-A34F-61B322386D3F}" type="pres">
      <dgm:prSet presAssocID="{FE074487-1511-46EF-8EEB-46E56E022654}" presName="FiveNodes_2" presStyleLbl="node1" presStyleIdx="1" presStyleCnt="5">
        <dgm:presLayoutVars>
          <dgm:bulletEnabled val="1"/>
        </dgm:presLayoutVars>
      </dgm:prSet>
      <dgm:spPr/>
    </dgm:pt>
    <dgm:pt modelId="{08C2B37D-9AF3-412D-850D-2F66F1505E33}" type="pres">
      <dgm:prSet presAssocID="{FE074487-1511-46EF-8EEB-46E56E022654}" presName="FiveNodes_3" presStyleLbl="node1" presStyleIdx="2" presStyleCnt="5">
        <dgm:presLayoutVars>
          <dgm:bulletEnabled val="1"/>
        </dgm:presLayoutVars>
      </dgm:prSet>
      <dgm:spPr/>
    </dgm:pt>
    <dgm:pt modelId="{F0F97BBA-CB47-41B5-89D2-22D4AF757B27}" type="pres">
      <dgm:prSet presAssocID="{FE074487-1511-46EF-8EEB-46E56E022654}" presName="FiveNodes_4" presStyleLbl="node1" presStyleIdx="3" presStyleCnt="5">
        <dgm:presLayoutVars>
          <dgm:bulletEnabled val="1"/>
        </dgm:presLayoutVars>
      </dgm:prSet>
      <dgm:spPr/>
    </dgm:pt>
    <dgm:pt modelId="{B14215DE-9310-49C9-BB9B-E991A3516635}" type="pres">
      <dgm:prSet presAssocID="{FE074487-1511-46EF-8EEB-46E56E022654}" presName="FiveNodes_5" presStyleLbl="node1" presStyleIdx="4" presStyleCnt="5">
        <dgm:presLayoutVars>
          <dgm:bulletEnabled val="1"/>
        </dgm:presLayoutVars>
      </dgm:prSet>
      <dgm:spPr/>
    </dgm:pt>
    <dgm:pt modelId="{E3E109D0-F67C-49ED-97F8-5C32DF9982EF}" type="pres">
      <dgm:prSet presAssocID="{FE074487-1511-46EF-8EEB-46E56E022654}" presName="FiveConn_1-2" presStyleLbl="fgAccFollowNode1" presStyleIdx="0" presStyleCnt="4">
        <dgm:presLayoutVars>
          <dgm:bulletEnabled val="1"/>
        </dgm:presLayoutVars>
      </dgm:prSet>
      <dgm:spPr/>
    </dgm:pt>
    <dgm:pt modelId="{96E6D995-68B1-4F6E-84D4-6FBC1C99F8BD}" type="pres">
      <dgm:prSet presAssocID="{FE074487-1511-46EF-8EEB-46E56E022654}" presName="FiveConn_2-3" presStyleLbl="fgAccFollowNode1" presStyleIdx="1" presStyleCnt="4">
        <dgm:presLayoutVars>
          <dgm:bulletEnabled val="1"/>
        </dgm:presLayoutVars>
      </dgm:prSet>
      <dgm:spPr/>
    </dgm:pt>
    <dgm:pt modelId="{9F270467-4A78-432C-8EF5-67E22F748190}" type="pres">
      <dgm:prSet presAssocID="{FE074487-1511-46EF-8EEB-46E56E022654}" presName="FiveConn_3-4" presStyleLbl="fgAccFollowNode1" presStyleIdx="2" presStyleCnt="4">
        <dgm:presLayoutVars>
          <dgm:bulletEnabled val="1"/>
        </dgm:presLayoutVars>
      </dgm:prSet>
      <dgm:spPr/>
    </dgm:pt>
    <dgm:pt modelId="{8BF616CB-3573-4EA8-BADD-E70E8644657E}" type="pres">
      <dgm:prSet presAssocID="{FE074487-1511-46EF-8EEB-46E56E022654}" presName="FiveConn_4-5" presStyleLbl="fgAccFollowNode1" presStyleIdx="3" presStyleCnt="4">
        <dgm:presLayoutVars>
          <dgm:bulletEnabled val="1"/>
        </dgm:presLayoutVars>
      </dgm:prSet>
      <dgm:spPr/>
    </dgm:pt>
    <dgm:pt modelId="{9356C042-0245-4DC8-9AB9-F1F0B4BA24E5}" type="pres">
      <dgm:prSet presAssocID="{FE074487-1511-46EF-8EEB-46E56E022654}" presName="FiveNodes_1_text" presStyleLbl="node1" presStyleIdx="4" presStyleCnt="5">
        <dgm:presLayoutVars>
          <dgm:bulletEnabled val="1"/>
        </dgm:presLayoutVars>
      </dgm:prSet>
      <dgm:spPr/>
    </dgm:pt>
    <dgm:pt modelId="{71A0CC6B-C210-4570-8688-E37496241F7F}" type="pres">
      <dgm:prSet presAssocID="{FE074487-1511-46EF-8EEB-46E56E022654}" presName="FiveNodes_2_text" presStyleLbl="node1" presStyleIdx="4" presStyleCnt="5">
        <dgm:presLayoutVars>
          <dgm:bulletEnabled val="1"/>
        </dgm:presLayoutVars>
      </dgm:prSet>
      <dgm:spPr/>
    </dgm:pt>
    <dgm:pt modelId="{1A04695A-9DEE-4CD8-9AD5-CA835D6C98E1}" type="pres">
      <dgm:prSet presAssocID="{FE074487-1511-46EF-8EEB-46E56E022654}" presName="FiveNodes_3_text" presStyleLbl="node1" presStyleIdx="4" presStyleCnt="5">
        <dgm:presLayoutVars>
          <dgm:bulletEnabled val="1"/>
        </dgm:presLayoutVars>
      </dgm:prSet>
      <dgm:spPr/>
    </dgm:pt>
    <dgm:pt modelId="{58DE4531-3F92-432B-A23B-19F9462DA596}" type="pres">
      <dgm:prSet presAssocID="{FE074487-1511-46EF-8EEB-46E56E022654}" presName="FiveNodes_4_text" presStyleLbl="node1" presStyleIdx="4" presStyleCnt="5">
        <dgm:presLayoutVars>
          <dgm:bulletEnabled val="1"/>
        </dgm:presLayoutVars>
      </dgm:prSet>
      <dgm:spPr/>
    </dgm:pt>
    <dgm:pt modelId="{E5E01185-D124-44DD-BAAD-635538836B70}" type="pres">
      <dgm:prSet presAssocID="{FE074487-1511-46EF-8EEB-46E56E02265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4E9A60A-8062-4A69-98BE-920F707D0B71}" srcId="{FE074487-1511-46EF-8EEB-46E56E022654}" destId="{1AC7654B-0C06-42C5-BF1D-D96DB63375C5}" srcOrd="1" destOrd="0" parTransId="{0C5A2225-781B-45A2-942B-2690FD6B6935}" sibTransId="{B97EBE64-F246-410A-AF41-26CA9803D695}"/>
    <dgm:cxn modelId="{6498821F-211C-44C2-8696-2FCD4E4B1159}" srcId="{FE074487-1511-46EF-8EEB-46E56E022654}" destId="{14380B25-50A8-4900-A03F-A2444B0302A5}" srcOrd="5" destOrd="0" parTransId="{902882EE-B1C7-40D8-8F7A-9B366570CC77}" sibTransId="{C1BA76ED-4317-4BEC-A89D-D5508111C7CA}"/>
    <dgm:cxn modelId="{A366D25B-38D7-4AB1-B21D-6B31433B2D09}" type="presOf" srcId="{0A834A19-1DD9-4BBA-B160-1025E11FBB9D}" destId="{1A04695A-9DEE-4CD8-9AD5-CA835D6C98E1}" srcOrd="1" destOrd="0" presId="urn:microsoft.com/office/officeart/2005/8/layout/vProcess5"/>
    <dgm:cxn modelId="{500D605D-7D23-4DD5-9F18-2F976EF01A01}" type="presOf" srcId="{69C1872A-2360-4A9C-A7A3-BC33C918AF1C}" destId="{B14215DE-9310-49C9-BB9B-E991A3516635}" srcOrd="0" destOrd="0" presId="urn:microsoft.com/office/officeart/2005/8/layout/vProcess5"/>
    <dgm:cxn modelId="{7E390842-6DD7-4716-8157-889BA044B22C}" type="presOf" srcId="{B97EBE64-F246-410A-AF41-26CA9803D695}" destId="{96E6D995-68B1-4F6E-84D4-6FBC1C99F8BD}" srcOrd="0" destOrd="0" presId="urn:microsoft.com/office/officeart/2005/8/layout/vProcess5"/>
    <dgm:cxn modelId="{284A654F-7F69-4846-8F48-C35FCCAD5BCB}" type="presOf" srcId="{0A834A19-1DD9-4BBA-B160-1025E11FBB9D}" destId="{08C2B37D-9AF3-412D-850D-2F66F1505E33}" srcOrd="0" destOrd="0" presId="urn:microsoft.com/office/officeart/2005/8/layout/vProcess5"/>
    <dgm:cxn modelId="{157D2576-CB14-45BF-83EF-99A44B1A4773}" type="presOf" srcId="{1AC7654B-0C06-42C5-BF1D-D96DB63375C5}" destId="{71E58DFE-1A70-4C88-A34F-61B322386D3F}" srcOrd="0" destOrd="0" presId="urn:microsoft.com/office/officeart/2005/8/layout/vProcess5"/>
    <dgm:cxn modelId="{AA4DAF57-25C0-4DA3-88C0-4A64940A836B}" type="presOf" srcId="{DC8DA4EA-4DD5-4BF3-9C65-4F23981A603E}" destId="{F0F97BBA-CB47-41B5-89D2-22D4AF757B27}" srcOrd="0" destOrd="0" presId="urn:microsoft.com/office/officeart/2005/8/layout/vProcess5"/>
    <dgm:cxn modelId="{AA2AD759-F88F-4B23-A108-DF840D4E9919}" srcId="{FE074487-1511-46EF-8EEB-46E56E022654}" destId="{69C1872A-2360-4A9C-A7A3-BC33C918AF1C}" srcOrd="4" destOrd="0" parTransId="{8342E4C9-892B-4A0D-B662-9C6E33700CE2}" sibTransId="{9D8CFC3F-FD74-4DA0-9F51-1C495A54789C}"/>
    <dgm:cxn modelId="{E800FB87-7CBD-4B5B-9F22-1C507A17BECE}" type="presOf" srcId="{DC8DA4EA-4DD5-4BF3-9C65-4F23981A603E}" destId="{58DE4531-3F92-432B-A23B-19F9462DA596}" srcOrd="1" destOrd="0" presId="urn:microsoft.com/office/officeart/2005/8/layout/vProcess5"/>
    <dgm:cxn modelId="{7FD2488D-C4CF-437C-B0A0-F6F0DD574A35}" type="presOf" srcId="{9FBECA7C-7101-42F7-9DF4-BF3848CE3DA9}" destId="{E3E109D0-F67C-49ED-97F8-5C32DF9982EF}" srcOrd="0" destOrd="0" presId="urn:microsoft.com/office/officeart/2005/8/layout/vProcess5"/>
    <dgm:cxn modelId="{8665C18F-7D68-4862-ADE9-0265C3185C64}" srcId="{FE074487-1511-46EF-8EEB-46E56E022654}" destId="{DC8DA4EA-4DD5-4BF3-9C65-4F23981A603E}" srcOrd="3" destOrd="0" parTransId="{E08F4D29-E18A-41A3-BBB9-2FEF369C2A2E}" sibTransId="{861CFF86-AC00-457A-A1DD-5CC3D4B66645}"/>
    <dgm:cxn modelId="{BC73EF9B-1DB6-4F6D-ACE9-BD9FC6D8A6F0}" type="presOf" srcId="{69C1872A-2360-4A9C-A7A3-BC33C918AF1C}" destId="{E5E01185-D124-44DD-BAAD-635538836B70}" srcOrd="1" destOrd="0" presId="urn:microsoft.com/office/officeart/2005/8/layout/vProcess5"/>
    <dgm:cxn modelId="{9F7EDF9C-5C2E-452B-9B41-65A339C2E188}" srcId="{FE074487-1511-46EF-8EEB-46E56E022654}" destId="{0A834A19-1DD9-4BBA-B160-1025E11FBB9D}" srcOrd="2" destOrd="0" parTransId="{61C60615-45DF-43E5-B1BA-D18EC34D4803}" sibTransId="{A166D7B7-1E6B-44EE-BD91-5C5EDA6DAEF6}"/>
    <dgm:cxn modelId="{5F8FE7AE-78EA-4792-9AF4-B2DF6C54700A}" type="presOf" srcId="{A166D7B7-1E6B-44EE-BD91-5C5EDA6DAEF6}" destId="{9F270467-4A78-432C-8EF5-67E22F748190}" srcOrd="0" destOrd="0" presId="urn:microsoft.com/office/officeart/2005/8/layout/vProcess5"/>
    <dgm:cxn modelId="{DC50B3B3-8842-4627-93E3-A5C0D5D79CE8}" type="presOf" srcId="{1AC7654B-0C06-42C5-BF1D-D96DB63375C5}" destId="{71A0CC6B-C210-4570-8688-E37496241F7F}" srcOrd="1" destOrd="0" presId="urn:microsoft.com/office/officeart/2005/8/layout/vProcess5"/>
    <dgm:cxn modelId="{66E327BF-EDF0-41A5-B812-80C9C648ED51}" type="presOf" srcId="{F8EB1671-1D11-47DE-AD95-12E816164F48}" destId="{1F0875E7-7058-4E54-BE5F-8B956CDAA6E6}" srcOrd="0" destOrd="0" presId="urn:microsoft.com/office/officeart/2005/8/layout/vProcess5"/>
    <dgm:cxn modelId="{48F3F8D0-A2A2-4DE7-9BBA-5565631F36F1}" type="presOf" srcId="{F8EB1671-1D11-47DE-AD95-12E816164F48}" destId="{9356C042-0245-4DC8-9AB9-F1F0B4BA24E5}" srcOrd="1" destOrd="0" presId="urn:microsoft.com/office/officeart/2005/8/layout/vProcess5"/>
    <dgm:cxn modelId="{D4EA2CE7-A777-4F74-85A8-EB7B80881630}" srcId="{FE074487-1511-46EF-8EEB-46E56E022654}" destId="{E9BDD9CC-B189-4589-9608-C5C05878A252}" srcOrd="6" destOrd="0" parTransId="{8CFCEE0B-709B-4B2B-B1DC-D437D30A8459}" sibTransId="{B9604A71-EECD-4874-AD93-D37C283354CF}"/>
    <dgm:cxn modelId="{356EA1E9-38B0-4299-B456-FEAA930A7716}" srcId="{FE074487-1511-46EF-8EEB-46E56E022654}" destId="{F8EB1671-1D11-47DE-AD95-12E816164F48}" srcOrd="0" destOrd="0" parTransId="{1EE5246F-4463-47A6-B155-07037037405E}" sibTransId="{9FBECA7C-7101-42F7-9DF4-BF3848CE3DA9}"/>
    <dgm:cxn modelId="{41364AF3-96AA-4492-933F-7CA0044B2C24}" type="presOf" srcId="{FE074487-1511-46EF-8EEB-46E56E022654}" destId="{CD79F897-F16B-4F40-899B-0846B59CD93E}" srcOrd="0" destOrd="0" presId="urn:microsoft.com/office/officeart/2005/8/layout/vProcess5"/>
    <dgm:cxn modelId="{0C9D1CF4-BD42-41D3-9328-AE94FE92272C}" type="presOf" srcId="{861CFF86-AC00-457A-A1DD-5CC3D4B66645}" destId="{8BF616CB-3573-4EA8-BADD-E70E8644657E}" srcOrd="0" destOrd="0" presId="urn:microsoft.com/office/officeart/2005/8/layout/vProcess5"/>
    <dgm:cxn modelId="{C677D165-FD0C-403D-AEFE-F4E47B2BCB6C}" type="presParOf" srcId="{CD79F897-F16B-4F40-899B-0846B59CD93E}" destId="{352C4F0D-E6B9-4E72-A13B-424AFE3F8F6D}" srcOrd="0" destOrd="0" presId="urn:microsoft.com/office/officeart/2005/8/layout/vProcess5"/>
    <dgm:cxn modelId="{2B6568EE-5495-49DD-B585-BE39216D0969}" type="presParOf" srcId="{CD79F897-F16B-4F40-899B-0846B59CD93E}" destId="{1F0875E7-7058-4E54-BE5F-8B956CDAA6E6}" srcOrd="1" destOrd="0" presId="urn:microsoft.com/office/officeart/2005/8/layout/vProcess5"/>
    <dgm:cxn modelId="{7A0BD855-040E-4044-A721-F70CD1ECEC8C}" type="presParOf" srcId="{CD79F897-F16B-4F40-899B-0846B59CD93E}" destId="{71E58DFE-1A70-4C88-A34F-61B322386D3F}" srcOrd="2" destOrd="0" presId="urn:microsoft.com/office/officeart/2005/8/layout/vProcess5"/>
    <dgm:cxn modelId="{A5AAE19B-83F4-491F-BF0E-13F9229D8814}" type="presParOf" srcId="{CD79F897-F16B-4F40-899B-0846B59CD93E}" destId="{08C2B37D-9AF3-412D-850D-2F66F1505E33}" srcOrd="3" destOrd="0" presId="urn:microsoft.com/office/officeart/2005/8/layout/vProcess5"/>
    <dgm:cxn modelId="{7036E76E-07F8-45FE-8F4C-2F54FD49BC77}" type="presParOf" srcId="{CD79F897-F16B-4F40-899B-0846B59CD93E}" destId="{F0F97BBA-CB47-41B5-89D2-22D4AF757B27}" srcOrd="4" destOrd="0" presId="urn:microsoft.com/office/officeart/2005/8/layout/vProcess5"/>
    <dgm:cxn modelId="{335EC808-3B53-4515-9801-3538272706F4}" type="presParOf" srcId="{CD79F897-F16B-4F40-899B-0846B59CD93E}" destId="{B14215DE-9310-49C9-BB9B-E991A3516635}" srcOrd="5" destOrd="0" presId="urn:microsoft.com/office/officeart/2005/8/layout/vProcess5"/>
    <dgm:cxn modelId="{B4985751-0EA1-425B-80E5-D8308AFDB7CB}" type="presParOf" srcId="{CD79F897-F16B-4F40-899B-0846B59CD93E}" destId="{E3E109D0-F67C-49ED-97F8-5C32DF9982EF}" srcOrd="6" destOrd="0" presId="urn:microsoft.com/office/officeart/2005/8/layout/vProcess5"/>
    <dgm:cxn modelId="{04E12B5E-6488-43BB-A6B6-BDBF9F16CF04}" type="presParOf" srcId="{CD79F897-F16B-4F40-899B-0846B59CD93E}" destId="{96E6D995-68B1-4F6E-84D4-6FBC1C99F8BD}" srcOrd="7" destOrd="0" presId="urn:microsoft.com/office/officeart/2005/8/layout/vProcess5"/>
    <dgm:cxn modelId="{1423F457-1355-446A-A45B-3917B947A2C7}" type="presParOf" srcId="{CD79F897-F16B-4F40-899B-0846B59CD93E}" destId="{9F270467-4A78-432C-8EF5-67E22F748190}" srcOrd="8" destOrd="0" presId="urn:microsoft.com/office/officeart/2005/8/layout/vProcess5"/>
    <dgm:cxn modelId="{5A93DA2A-3D0D-47AC-B889-4935172E6803}" type="presParOf" srcId="{CD79F897-F16B-4F40-899B-0846B59CD93E}" destId="{8BF616CB-3573-4EA8-BADD-E70E8644657E}" srcOrd="9" destOrd="0" presId="urn:microsoft.com/office/officeart/2005/8/layout/vProcess5"/>
    <dgm:cxn modelId="{82CA9B24-748E-40F0-BDBF-B68912556C2C}" type="presParOf" srcId="{CD79F897-F16B-4F40-899B-0846B59CD93E}" destId="{9356C042-0245-4DC8-9AB9-F1F0B4BA24E5}" srcOrd="10" destOrd="0" presId="urn:microsoft.com/office/officeart/2005/8/layout/vProcess5"/>
    <dgm:cxn modelId="{1EA403BC-6D82-4F50-9E85-839732398672}" type="presParOf" srcId="{CD79F897-F16B-4F40-899B-0846B59CD93E}" destId="{71A0CC6B-C210-4570-8688-E37496241F7F}" srcOrd="11" destOrd="0" presId="urn:microsoft.com/office/officeart/2005/8/layout/vProcess5"/>
    <dgm:cxn modelId="{E305EFBB-68BA-4983-A2D3-3C31A1025537}" type="presParOf" srcId="{CD79F897-F16B-4F40-899B-0846B59CD93E}" destId="{1A04695A-9DEE-4CD8-9AD5-CA835D6C98E1}" srcOrd="12" destOrd="0" presId="urn:microsoft.com/office/officeart/2005/8/layout/vProcess5"/>
    <dgm:cxn modelId="{7D9B9C80-723A-4815-80FD-4AFE5002138C}" type="presParOf" srcId="{CD79F897-F16B-4F40-899B-0846B59CD93E}" destId="{58DE4531-3F92-432B-A23B-19F9462DA596}" srcOrd="13" destOrd="0" presId="urn:microsoft.com/office/officeart/2005/8/layout/vProcess5"/>
    <dgm:cxn modelId="{B49E5358-84E3-4F58-AC35-C98BE78C73BD}" type="presParOf" srcId="{CD79F897-F16B-4F40-899B-0846B59CD93E}" destId="{E5E01185-D124-44DD-BAAD-635538836B7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FEA2E8-E50A-476B-ACB0-171A9C6649C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4B5360B-C43C-49F3-9D7A-649E27C21BA8}">
      <dgm:prSet phldrT="[Text]" phldr="0"/>
      <dgm:spPr/>
      <dgm:t>
        <a:bodyPr/>
        <a:lstStyle/>
        <a:p>
          <a:r>
            <a:rPr lang="en-US" dirty="0">
              <a:latin typeface="Arial"/>
            </a:rPr>
            <a:t>Alternatives</a:t>
          </a:r>
          <a:endParaRPr lang="en-US" dirty="0"/>
        </a:p>
      </dgm:t>
    </dgm:pt>
    <dgm:pt modelId="{6335608E-4DAB-460E-80E1-4C79F0FC1D91}" type="parTrans" cxnId="{C36F4E2A-A159-4AC9-B8A5-A702E2093DE9}">
      <dgm:prSet/>
      <dgm:spPr/>
    </dgm:pt>
    <dgm:pt modelId="{A52C82D1-24C7-462D-9E5D-ECB3DB945A88}" type="sibTrans" cxnId="{C36F4E2A-A159-4AC9-B8A5-A702E2093DE9}">
      <dgm:prSet/>
      <dgm:spPr/>
    </dgm:pt>
    <dgm:pt modelId="{AD7D0EA7-9F9A-4744-B8F4-04F51E7985D4}">
      <dgm:prSet phldrT="[Text]" phldr="0"/>
      <dgm:spPr/>
      <dgm:t>
        <a:bodyPr/>
        <a:lstStyle/>
        <a:p>
          <a:r>
            <a:rPr lang="en-US" dirty="0">
              <a:latin typeface="Arial"/>
            </a:rPr>
            <a:t>Sustainability</a:t>
          </a:r>
          <a:endParaRPr lang="en-US" dirty="0"/>
        </a:p>
      </dgm:t>
    </dgm:pt>
    <dgm:pt modelId="{8C3FB98A-D25B-43A9-85FC-7D20255BF6B3}" type="parTrans" cxnId="{5C2472F4-32D5-4975-9BB0-9AEC0D98D76A}">
      <dgm:prSet/>
      <dgm:spPr/>
    </dgm:pt>
    <dgm:pt modelId="{2C1A1923-C2AB-46E6-BA9A-B808353BCE1A}" type="sibTrans" cxnId="{5C2472F4-32D5-4975-9BB0-9AEC0D98D76A}">
      <dgm:prSet/>
      <dgm:spPr/>
    </dgm:pt>
    <dgm:pt modelId="{7D771F6F-5C2B-4898-BB96-FE93890F5427}">
      <dgm:prSet phldrT="[Text]" phldr="0"/>
      <dgm:spPr/>
      <dgm:t>
        <a:bodyPr/>
        <a:lstStyle/>
        <a:p>
          <a:r>
            <a:rPr lang="en-US" dirty="0">
              <a:latin typeface="Arial"/>
            </a:rPr>
            <a:t>Discussion</a:t>
          </a:r>
          <a:endParaRPr lang="en-US" dirty="0"/>
        </a:p>
      </dgm:t>
    </dgm:pt>
    <dgm:pt modelId="{BF55D179-0831-4363-B227-14208BF54375}" type="parTrans" cxnId="{AB91246F-DAB2-4F20-8FC3-2AC843DC5B5A}">
      <dgm:prSet/>
      <dgm:spPr/>
    </dgm:pt>
    <dgm:pt modelId="{EE16D624-B3F2-4AA6-9758-03BFF2B12E9E}" type="sibTrans" cxnId="{AB91246F-DAB2-4F20-8FC3-2AC843DC5B5A}">
      <dgm:prSet/>
      <dgm:spPr/>
    </dgm:pt>
    <dgm:pt modelId="{886D500E-FA24-4E52-87BE-780E70728017}" type="pres">
      <dgm:prSet presAssocID="{1DFEA2E8-E50A-476B-ACB0-171A9C6649C8}" presName="CompostProcess" presStyleCnt="0">
        <dgm:presLayoutVars>
          <dgm:dir/>
          <dgm:resizeHandles val="exact"/>
        </dgm:presLayoutVars>
      </dgm:prSet>
      <dgm:spPr/>
    </dgm:pt>
    <dgm:pt modelId="{A2893F8F-B16B-4F10-A782-82F0CC7260E2}" type="pres">
      <dgm:prSet presAssocID="{1DFEA2E8-E50A-476B-ACB0-171A9C6649C8}" presName="arrow" presStyleLbl="bgShp" presStyleIdx="0" presStyleCnt="1"/>
      <dgm:spPr/>
    </dgm:pt>
    <dgm:pt modelId="{2AAD9FA7-857A-41AD-BFFA-1F6425756185}" type="pres">
      <dgm:prSet presAssocID="{1DFEA2E8-E50A-476B-ACB0-171A9C6649C8}" presName="linearProcess" presStyleCnt="0"/>
      <dgm:spPr/>
    </dgm:pt>
    <dgm:pt modelId="{34A2316F-7265-41C2-896B-E70B35E7DE1E}" type="pres">
      <dgm:prSet presAssocID="{64B5360B-C43C-49F3-9D7A-649E27C21BA8}" presName="textNode" presStyleLbl="node1" presStyleIdx="0" presStyleCnt="3">
        <dgm:presLayoutVars>
          <dgm:bulletEnabled val="1"/>
        </dgm:presLayoutVars>
      </dgm:prSet>
      <dgm:spPr/>
    </dgm:pt>
    <dgm:pt modelId="{27115515-1738-4AF6-AF8B-BC787B4D77CF}" type="pres">
      <dgm:prSet presAssocID="{A52C82D1-24C7-462D-9E5D-ECB3DB945A88}" presName="sibTrans" presStyleCnt="0"/>
      <dgm:spPr/>
    </dgm:pt>
    <dgm:pt modelId="{6C687C11-12F5-4EC1-B435-7C5E9CF2C23C}" type="pres">
      <dgm:prSet presAssocID="{AD7D0EA7-9F9A-4744-B8F4-04F51E7985D4}" presName="textNode" presStyleLbl="node1" presStyleIdx="1" presStyleCnt="3">
        <dgm:presLayoutVars>
          <dgm:bulletEnabled val="1"/>
        </dgm:presLayoutVars>
      </dgm:prSet>
      <dgm:spPr/>
    </dgm:pt>
    <dgm:pt modelId="{9D249BC7-F6A6-44B1-AD9C-DD0FCB8B366D}" type="pres">
      <dgm:prSet presAssocID="{2C1A1923-C2AB-46E6-BA9A-B808353BCE1A}" presName="sibTrans" presStyleCnt="0"/>
      <dgm:spPr/>
    </dgm:pt>
    <dgm:pt modelId="{5C2E8B46-DE27-437F-B6CB-21498BF2D2ED}" type="pres">
      <dgm:prSet presAssocID="{7D771F6F-5C2B-4898-BB96-FE93890F5427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CCAFD60E-4FB6-4DB3-8F30-EC771E37B8C8}" type="presOf" srcId="{7D771F6F-5C2B-4898-BB96-FE93890F5427}" destId="{5C2E8B46-DE27-437F-B6CB-21498BF2D2ED}" srcOrd="0" destOrd="0" presId="urn:microsoft.com/office/officeart/2005/8/layout/hProcess9"/>
    <dgm:cxn modelId="{C36F4E2A-A159-4AC9-B8A5-A702E2093DE9}" srcId="{1DFEA2E8-E50A-476B-ACB0-171A9C6649C8}" destId="{64B5360B-C43C-49F3-9D7A-649E27C21BA8}" srcOrd="0" destOrd="0" parTransId="{6335608E-4DAB-460E-80E1-4C79F0FC1D91}" sibTransId="{A52C82D1-24C7-462D-9E5D-ECB3DB945A88}"/>
    <dgm:cxn modelId="{58AFEC63-704B-489A-A271-3C2C43D35B2C}" type="presOf" srcId="{1DFEA2E8-E50A-476B-ACB0-171A9C6649C8}" destId="{886D500E-FA24-4E52-87BE-780E70728017}" srcOrd="0" destOrd="0" presId="urn:microsoft.com/office/officeart/2005/8/layout/hProcess9"/>
    <dgm:cxn modelId="{FAB5E668-568A-4272-A509-546C52E8224A}" type="presOf" srcId="{AD7D0EA7-9F9A-4744-B8F4-04F51E7985D4}" destId="{6C687C11-12F5-4EC1-B435-7C5E9CF2C23C}" srcOrd="0" destOrd="0" presId="urn:microsoft.com/office/officeart/2005/8/layout/hProcess9"/>
    <dgm:cxn modelId="{AB91246F-DAB2-4F20-8FC3-2AC843DC5B5A}" srcId="{1DFEA2E8-E50A-476B-ACB0-171A9C6649C8}" destId="{7D771F6F-5C2B-4898-BB96-FE93890F5427}" srcOrd="2" destOrd="0" parTransId="{BF55D179-0831-4363-B227-14208BF54375}" sibTransId="{EE16D624-B3F2-4AA6-9758-03BFF2B12E9E}"/>
    <dgm:cxn modelId="{2EA2F3EE-4E4F-4932-A260-BDC8D496A2B9}" type="presOf" srcId="{64B5360B-C43C-49F3-9D7A-649E27C21BA8}" destId="{34A2316F-7265-41C2-896B-E70B35E7DE1E}" srcOrd="0" destOrd="0" presId="urn:microsoft.com/office/officeart/2005/8/layout/hProcess9"/>
    <dgm:cxn modelId="{5C2472F4-32D5-4975-9BB0-9AEC0D98D76A}" srcId="{1DFEA2E8-E50A-476B-ACB0-171A9C6649C8}" destId="{AD7D0EA7-9F9A-4744-B8F4-04F51E7985D4}" srcOrd="1" destOrd="0" parTransId="{8C3FB98A-D25B-43A9-85FC-7D20255BF6B3}" sibTransId="{2C1A1923-C2AB-46E6-BA9A-B808353BCE1A}"/>
    <dgm:cxn modelId="{AC45E6F5-030E-4D00-BA6B-B6AC17D43FE9}" type="presParOf" srcId="{886D500E-FA24-4E52-87BE-780E70728017}" destId="{A2893F8F-B16B-4F10-A782-82F0CC7260E2}" srcOrd="0" destOrd="0" presId="urn:microsoft.com/office/officeart/2005/8/layout/hProcess9"/>
    <dgm:cxn modelId="{92912F32-CCBC-400E-83B8-6A9DF8238EF3}" type="presParOf" srcId="{886D500E-FA24-4E52-87BE-780E70728017}" destId="{2AAD9FA7-857A-41AD-BFFA-1F6425756185}" srcOrd="1" destOrd="0" presId="urn:microsoft.com/office/officeart/2005/8/layout/hProcess9"/>
    <dgm:cxn modelId="{02774A86-B26F-4ADD-A463-0FB0C4D2523E}" type="presParOf" srcId="{2AAD9FA7-857A-41AD-BFFA-1F6425756185}" destId="{34A2316F-7265-41C2-896B-E70B35E7DE1E}" srcOrd="0" destOrd="0" presId="urn:microsoft.com/office/officeart/2005/8/layout/hProcess9"/>
    <dgm:cxn modelId="{8A455A42-9A19-4307-B93C-26DDF0519830}" type="presParOf" srcId="{2AAD9FA7-857A-41AD-BFFA-1F6425756185}" destId="{27115515-1738-4AF6-AF8B-BC787B4D77CF}" srcOrd="1" destOrd="0" presId="urn:microsoft.com/office/officeart/2005/8/layout/hProcess9"/>
    <dgm:cxn modelId="{F57C68DD-6830-4948-968F-BE5478DDF3BB}" type="presParOf" srcId="{2AAD9FA7-857A-41AD-BFFA-1F6425756185}" destId="{6C687C11-12F5-4EC1-B435-7C5E9CF2C23C}" srcOrd="2" destOrd="0" presId="urn:microsoft.com/office/officeart/2005/8/layout/hProcess9"/>
    <dgm:cxn modelId="{173D352F-7B46-4905-B695-64F51B33DFB0}" type="presParOf" srcId="{2AAD9FA7-857A-41AD-BFFA-1F6425756185}" destId="{9D249BC7-F6A6-44B1-AD9C-DD0FCB8B366D}" srcOrd="3" destOrd="0" presId="urn:microsoft.com/office/officeart/2005/8/layout/hProcess9"/>
    <dgm:cxn modelId="{B2FD1A80-A961-4C65-AF0F-07A973929832}" type="presParOf" srcId="{2AAD9FA7-857A-41AD-BFFA-1F6425756185}" destId="{5C2E8B46-DE27-437F-B6CB-21498BF2D2E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893F8F-B16B-4F10-A782-82F0CC7260E2}">
      <dsp:nvSpPr>
        <dsp:cNvPr id="0" name=""/>
        <dsp:cNvSpPr/>
      </dsp:nvSpPr>
      <dsp:spPr>
        <a:xfrm>
          <a:off x="338070" y="0"/>
          <a:ext cx="3831465" cy="242337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2316F-7265-41C2-896B-E70B35E7DE1E}">
      <dsp:nvSpPr>
        <dsp:cNvPr id="0" name=""/>
        <dsp:cNvSpPr/>
      </dsp:nvSpPr>
      <dsp:spPr>
        <a:xfrm>
          <a:off x="103941" y="727012"/>
          <a:ext cx="2094892" cy="969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rial"/>
            </a:rPr>
            <a:t>Energizer</a:t>
          </a:r>
          <a:endParaRPr lang="en-US" sz="2500" kern="1200" dirty="0"/>
        </a:p>
      </dsp:txBody>
      <dsp:txXfrm>
        <a:off x="151261" y="774332"/>
        <a:ext cx="2000252" cy="874710"/>
      </dsp:txXfrm>
    </dsp:sp>
    <dsp:sp modelId="{6C687C11-12F5-4EC1-B435-7C5E9CF2C23C}">
      <dsp:nvSpPr>
        <dsp:cNvPr id="0" name=""/>
        <dsp:cNvSpPr/>
      </dsp:nvSpPr>
      <dsp:spPr>
        <a:xfrm>
          <a:off x="2308772" y="727012"/>
          <a:ext cx="2094892" cy="969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rial"/>
            </a:rPr>
            <a:t>Breakout for readiness</a:t>
          </a:r>
          <a:endParaRPr lang="en-US" sz="2500" kern="1200" dirty="0"/>
        </a:p>
      </dsp:txBody>
      <dsp:txXfrm>
        <a:off x="2356092" y="774332"/>
        <a:ext cx="2000252" cy="874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875E7-7058-4E54-BE5F-8B956CDAA6E6}">
      <dsp:nvSpPr>
        <dsp:cNvPr id="0" name=""/>
        <dsp:cNvSpPr/>
      </dsp:nvSpPr>
      <dsp:spPr>
        <a:xfrm>
          <a:off x="0" y="0"/>
          <a:ext cx="4502926" cy="756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1. Who </a:t>
          </a:r>
          <a:r>
            <a:rPr lang="en-US" sz="1600" b="1" kern="1200" dirty="0">
              <a:latin typeface="Arial"/>
            </a:rPr>
            <a:t>are we, what is ReSurfEMG?</a:t>
          </a:r>
          <a:endParaRPr lang="en-US" sz="1600" b="0" kern="1200" dirty="0">
            <a:latin typeface="Arial"/>
          </a:endParaRPr>
        </a:p>
      </dsp:txBody>
      <dsp:txXfrm>
        <a:off x="22147" y="22147"/>
        <a:ext cx="3598508" cy="711859"/>
      </dsp:txXfrm>
    </dsp:sp>
    <dsp:sp modelId="{71E58DFE-1A70-4C88-A34F-61B322386D3F}">
      <dsp:nvSpPr>
        <dsp:cNvPr id="0" name=""/>
        <dsp:cNvSpPr/>
      </dsp:nvSpPr>
      <dsp:spPr>
        <a:xfrm>
          <a:off x="336257" y="861174"/>
          <a:ext cx="4502926" cy="756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"/>
            </a:rPr>
            <a:t>2</a:t>
          </a:r>
          <a:r>
            <a:rPr lang="en-US" sz="1600" b="1" kern="1200" dirty="0"/>
            <a:t>. </a:t>
          </a:r>
          <a:r>
            <a:rPr lang="en-US" sz="1600" b="1" kern="1200" dirty="0">
              <a:latin typeface="Arial"/>
            </a:rPr>
            <a:t>Version control</a:t>
          </a:r>
          <a:endParaRPr lang="en-US" sz="1600" b="1" kern="1200" dirty="0"/>
        </a:p>
      </dsp:txBody>
      <dsp:txXfrm>
        <a:off x="358404" y="883321"/>
        <a:ext cx="3630875" cy="711859"/>
      </dsp:txXfrm>
    </dsp:sp>
    <dsp:sp modelId="{08C2B37D-9AF3-412D-850D-2F66F1505E33}">
      <dsp:nvSpPr>
        <dsp:cNvPr id="0" name=""/>
        <dsp:cNvSpPr/>
      </dsp:nvSpPr>
      <dsp:spPr>
        <a:xfrm>
          <a:off x="672514" y="1722348"/>
          <a:ext cx="4502926" cy="756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60960" rIns="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b="1" kern="1200" dirty="0">
              <a:latin typeface="Arial"/>
            </a:rPr>
            <a:t>3. Command line synthesis</a:t>
          </a:r>
        </a:p>
      </dsp:txBody>
      <dsp:txXfrm>
        <a:off x="694661" y="1744495"/>
        <a:ext cx="3630875" cy="711859"/>
      </dsp:txXfrm>
    </dsp:sp>
    <dsp:sp modelId="{F0F97BBA-CB47-41B5-89D2-22D4AF757B27}">
      <dsp:nvSpPr>
        <dsp:cNvPr id="0" name=""/>
        <dsp:cNvSpPr/>
      </dsp:nvSpPr>
      <dsp:spPr>
        <a:xfrm>
          <a:off x="1008772" y="2583522"/>
          <a:ext cx="4502926" cy="756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"/>
            </a:rPr>
            <a:t>4. Dashboard</a:t>
          </a:r>
        </a:p>
      </dsp:txBody>
      <dsp:txXfrm>
        <a:off x="1030919" y="2605669"/>
        <a:ext cx="3630875" cy="711859"/>
      </dsp:txXfrm>
    </dsp:sp>
    <dsp:sp modelId="{B14215DE-9310-49C9-BB9B-E991A3516635}">
      <dsp:nvSpPr>
        <dsp:cNvPr id="0" name=""/>
        <dsp:cNvSpPr/>
      </dsp:nvSpPr>
      <dsp:spPr>
        <a:xfrm>
          <a:off x="1345029" y="3444697"/>
          <a:ext cx="4502926" cy="756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"/>
            </a:rPr>
            <a:t>5. Researcher Interface</a:t>
          </a:r>
        </a:p>
      </dsp:txBody>
      <dsp:txXfrm>
        <a:off x="1367176" y="3466844"/>
        <a:ext cx="3630875" cy="711859"/>
      </dsp:txXfrm>
    </dsp:sp>
    <dsp:sp modelId="{E3E109D0-F67C-49ED-97F8-5C32DF9982EF}">
      <dsp:nvSpPr>
        <dsp:cNvPr id="0" name=""/>
        <dsp:cNvSpPr/>
      </dsp:nvSpPr>
      <dsp:spPr>
        <a:xfrm>
          <a:off x="4011426" y="552411"/>
          <a:ext cx="491499" cy="4914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22013" y="552411"/>
        <a:ext cx="270325" cy="369853"/>
      </dsp:txXfrm>
    </dsp:sp>
    <dsp:sp modelId="{96E6D995-68B1-4F6E-84D4-6FBC1C99F8BD}">
      <dsp:nvSpPr>
        <dsp:cNvPr id="0" name=""/>
        <dsp:cNvSpPr/>
      </dsp:nvSpPr>
      <dsp:spPr>
        <a:xfrm>
          <a:off x="4347684" y="1413586"/>
          <a:ext cx="491499" cy="4914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458271" y="1413586"/>
        <a:ext cx="270325" cy="369853"/>
      </dsp:txXfrm>
    </dsp:sp>
    <dsp:sp modelId="{9F270467-4A78-432C-8EF5-67E22F748190}">
      <dsp:nvSpPr>
        <dsp:cNvPr id="0" name=""/>
        <dsp:cNvSpPr/>
      </dsp:nvSpPr>
      <dsp:spPr>
        <a:xfrm>
          <a:off x="4683941" y="2262157"/>
          <a:ext cx="491499" cy="4914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794528" y="2262157"/>
        <a:ext cx="270325" cy="369853"/>
      </dsp:txXfrm>
    </dsp:sp>
    <dsp:sp modelId="{8BF616CB-3573-4EA8-BADD-E70E8644657E}">
      <dsp:nvSpPr>
        <dsp:cNvPr id="0" name=""/>
        <dsp:cNvSpPr/>
      </dsp:nvSpPr>
      <dsp:spPr>
        <a:xfrm>
          <a:off x="5020199" y="3131733"/>
          <a:ext cx="491499" cy="4914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130786" y="3131733"/>
        <a:ext cx="270325" cy="3698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893F8F-B16B-4F10-A782-82F0CC7260E2}">
      <dsp:nvSpPr>
        <dsp:cNvPr id="0" name=""/>
        <dsp:cNvSpPr/>
      </dsp:nvSpPr>
      <dsp:spPr>
        <a:xfrm>
          <a:off x="338070" y="0"/>
          <a:ext cx="3831465" cy="242337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2316F-7265-41C2-896B-E70B35E7DE1E}">
      <dsp:nvSpPr>
        <dsp:cNvPr id="0" name=""/>
        <dsp:cNvSpPr/>
      </dsp:nvSpPr>
      <dsp:spPr>
        <a:xfrm>
          <a:off x="4842" y="727012"/>
          <a:ext cx="1450885" cy="969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/>
            </a:rPr>
            <a:t>Alternatives</a:t>
          </a:r>
          <a:endParaRPr lang="en-US" sz="1600" kern="1200" dirty="0"/>
        </a:p>
      </dsp:txBody>
      <dsp:txXfrm>
        <a:off x="52162" y="774332"/>
        <a:ext cx="1356245" cy="874710"/>
      </dsp:txXfrm>
    </dsp:sp>
    <dsp:sp modelId="{6C687C11-12F5-4EC1-B435-7C5E9CF2C23C}">
      <dsp:nvSpPr>
        <dsp:cNvPr id="0" name=""/>
        <dsp:cNvSpPr/>
      </dsp:nvSpPr>
      <dsp:spPr>
        <a:xfrm>
          <a:off x="1528360" y="727012"/>
          <a:ext cx="1450885" cy="969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/>
            </a:rPr>
            <a:t>Sustainability</a:t>
          </a:r>
          <a:endParaRPr lang="en-US" sz="1600" kern="1200" dirty="0"/>
        </a:p>
      </dsp:txBody>
      <dsp:txXfrm>
        <a:off x="1575680" y="774332"/>
        <a:ext cx="1356245" cy="874710"/>
      </dsp:txXfrm>
    </dsp:sp>
    <dsp:sp modelId="{5C2E8B46-DE27-437F-B6CB-21498BF2D2ED}">
      <dsp:nvSpPr>
        <dsp:cNvPr id="0" name=""/>
        <dsp:cNvSpPr/>
      </dsp:nvSpPr>
      <dsp:spPr>
        <a:xfrm>
          <a:off x="3051878" y="727012"/>
          <a:ext cx="1450885" cy="969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/>
            </a:rPr>
            <a:t>Discussion</a:t>
          </a:r>
          <a:endParaRPr lang="en-US" sz="1600" kern="1200" dirty="0"/>
        </a:p>
      </dsp:txBody>
      <dsp:txXfrm>
        <a:off x="3099198" y="774332"/>
        <a:ext cx="1356245" cy="874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9D9A7-6F0E-43C0-850A-6D8808A7BD2F}" type="datetimeFigureOut"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A574-E0E6-4F51-9FF0-A7324B0F153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1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this is 5min version of our 30min </a:t>
            </a:r>
            <a:r>
              <a:rPr lang="en-US" err="1">
                <a:latin typeface="Calibri"/>
                <a:cs typeface="Calibri"/>
              </a:rPr>
              <a:t>slidedeck</a:t>
            </a:r>
            <a:r>
              <a:rPr lang="en-US">
                <a:latin typeface="Calibri"/>
                <a:cs typeface="Calibri"/>
              </a:rPr>
              <a:t> :-)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pPr algn="r">
              <a:buNone/>
            </a:pPr>
            <a:fld id="{13F94545-58C9-4720-B6CA-4A7577470412}" type="slidenum">
              <a:rPr lang="nl-NL" sz="1400" b="0" strike="noStrike" spc="-1">
                <a:latin typeface="Times New Roman"/>
              </a:rPr>
              <a:t>1</a:t>
            </a:fld>
            <a:endParaRPr lang="nl-NL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2533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Software quality Is very important for us. So, in our projects we follow</a:t>
            </a:r>
            <a:r>
              <a:rPr lang="en-US" sz="2000" b="0" strike="noStrike" spc="-1" dirty="0">
                <a:latin typeface="Arial"/>
                <a:cs typeface="Arial"/>
              </a:rPr>
              <a:t> best practices for the software development</a:t>
            </a:r>
            <a:r>
              <a:rPr lang="en-US" sz="2000" spc="-1" dirty="0">
                <a:latin typeface="Arial"/>
                <a:cs typeface="Arial"/>
              </a:rPr>
              <a:t>.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44CDE41-A6B9-4B49-BF1B-BB24E151400E}" type="slidenum">
              <a:rPr lang="en-US" sz="1200" b="0" strike="noStrike" spc="-1">
                <a:latin typeface="Times New Roman"/>
              </a:rPr>
              <a:t>12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8510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Software quality Is very important for us. So, in our projects we follow</a:t>
            </a:r>
            <a:r>
              <a:rPr lang="en-US" sz="2000" b="0" strike="noStrike" spc="-1" dirty="0">
                <a:latin typeface="Arial"/>
                <a:cs typeface="Arial"/>
              </a:rPr>
              <a:t> best practices for the software development</a:t>
            </a:r>
            <a:r>
              <a:rPr lang="en-US" sz="2000" spc="-1" dirty="0">
                <a:latin typeface="Arial"/>
                <a:cs typeface="Arial"/>
              </a:rPr>
              <a:t>.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44CDE41-A6B9-4B49-BF1B-BB24E151400E}" type="slidenum">
              <a:rPr lang="en-US" sz="1200" b="0" strike="noStrike" spc="-1">
                <a:latin typeface="Times New Roman"/>
              </a:rPr>
              <a:t>13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9507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pc="-1">
                <a:cs typeface="Arial"/>
              </a:rPr>
              <a:t>This is an overview of </a:t>
            </a:r>
            <a:r>
              <a:rPr lang="en-US" sz="2000" spc="-1">
                <a:cs typeface="Arial"/>
              </a:rPr>
              <a:t>Our</a:t>
            </a:r>
            <a:r>
              <a:rPr lang="en-US" sz="2000" b="0" strike="noStrike" spc="-1">
                <a:latin typeface="Arial"/>
                <a:cs typeface="Arial"/>
              </a:rPr>
              <a:t> center </a:t>
            </a:r>
            <a:r>
              <a:rPr lang="en-US" sz="2000" spc="-1">
                <a:latin typeface="Arial"/>
                <a:cs typeface="Arial"/>
              </a:rPr>
              <a:t>in-house</a:t>
            </a:r>
            <a:r>
              <a:rPr lang="en-US" sz="2000" b="0" strike="noStrike" spc="-1">
                <a:latin typeface="Arial"/>
                <a:cs typeface="Arial"/>
              </a:rPr>
              <a:t> expertise.</a:t>
            </a:r>
            <a:r>
              <a:rPr lang="en-US" sz="2000" spc="-1">
                <a:latin typeface="Arial"/>
                <a:cs typeface="Arial"/>
              </a:rPr>
              <a:t> </a:t>
            </a:r>
            <a:endParaRPr lang="en-US"/>
          </a:p>
          <a:p>
            <a:pPr marL="215900" indent="-215900">
              <a:tabLst>
                <a:tab pos="0" algn="l"/>
              </a:tabLst>
            </a:pPr>
            <a:endParaRPr lang="en-US" sz="2000" spc="-1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r>
              <a:rPr lang="en-US" sz="2000" spc="-1">
                <a:latin typeface="Arial"/>
                <a:cs typeface="Arial"/>
              </a:rPr>
              <a:t>Software quality, Analytics and Data processing are the most relevant for this project.</a:t>
            </a:r>
            <a:endParaRPr lang="en-US">
              <a:cs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475A9B6-5D17-44DE-A0CF-9685C9A983A7}" type="slidenum">
              <a:rPr lang="en-US" sz="1200" b="0" strike="noStrike" spc="-1">
                <a:latin typeface="Times New Roman"/>
              </a:rPr>
              <a:t>14</a:t>
            </a:fld>
            <a:endParaRPr lang="nl-N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pc="-1">
                <a:cs typeface="Arial"/>
              </a:rPr>
              <a:t>This is an overview of </a:t>
            </a:r>
            <a:r>
              <a:rPr lang="en-US" sz="2000" spc="-1">
                <a:cs typeface="Arial"/>
              </a:rPr>
              <a:t>Our</a:t>
            </a:r>
            <a:r>
              <a:rPr lang="en-US" sz="2000" b="0" strike="noStrike" spc="-1">
                <a:latin typeface="Arial"/>
                <a:cs typeface="Arial"/>
              </a:rPr>
              <a:t> center </a:t>
            </a:r>
            <a:r>
              <a:rPr lang="en-US" sz="2000" spc="-1">
                <a:latin typeface="Arial"/>
                <a:cs typeface="Arial"/>
              </a:rPr>
              <a:t>in-house</a:t>
            </a:r>
            <a:r>
              <a:rPr lang="en-US" sz="2000" b="0" strike="noStrike" spc="-1">
                <a:latin typeface="Arial"/>
                <a:cs typeface="Arial"/>
              </a:rPr>
              <a:t> expertise.</a:t>
            </a:r>
            <a:r>
              <a:rPr lang="en-US" sz="2000" spc="-1">
                <a:latin typeface="Arial"/>
                <a:cs typeface="Arial"/>
              </a:rPr>
              <a:t> </a:t>
            </a:r>
            <a:endParaRPr lang="en-US"/>
          </a:p>
          <a:p>
            <a:pPr marL="215900" indent="-215900">
              <a:tabLst>
                <a:tab pos="0" algn="l"/>
              </a:tabLst>
            </a:pPr>
            <a:endParaRPr lang="en-US" sz="2000" spc="-1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r>
              <a:rPr lang="en-US" sz="2000" spc="-1">
                <a:latin typeface="Arial"/>
                <a:cs typeface="Arial"/>
              </a:rPr>
              <a:t>Software quality, Analytics and Data processing are the most relevant for this project.</a:t>
            </a:r>
            <a:endParaRPr lang="en-US">
              <a:cs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475A9B6-5D17-44DE-A0CF-9685C9A983A7}" type="slidenum">
              <a:rPr lang="en-US" sz="1200" b="0" strike="noStrike" spc="-1">
                <a:latin typeface="Times New Roman"/>
              </a:rPr>
              <a:t>15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7405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b="0" strike="noStrike" spc="-1">
                <a:latin typeface="Arial"/>
                <a:cs typeface="Arial"/>
              </a:rPr>
              <a:t>We </a:t>
            </a:r>
            <a:r>
              <a:rPr lang="en-US" sz="2000" spc="-1">
                <a:latin typeface="Arial"/>
                <a:cs typeface="Arial"/>
              </a:rPr>
              <a:t>share</a:t>
            </a:r>
            <a:r>
              <a:rPr lang="en-US" sz="2000" b="0" strike="noStrike" spc="-1">
                <a:latin typeface="Arial"/>
                <a:cs typeface="Arial"/>
              </a:rPr>
              <a:t> our knowledge </a:t>
            </a:r>
            <a:r>
              <a:rPr lang="en-US" sz="2000" spc="-1">
                <a:latin typeface="Arial"/>
                <a:cs typeface="Arial"/>
              </a:rPr>
              <a:t>by</a:t>
            </a:r>
            <a:r>
              <a:rPr lang="en-US" sz="2000" b="0" strike="noStrike" spc="-1">
                <a:latin typeface="Arial"/>
                <a:cs typeface="Arial"/>
              </a:rPr>
              <a:t> publishing papers with our parners and releasing open source software. </a:t>
            </a:r>
            <a:r>
              <a:rPr lang="en-US" sz="2000" spc="-1">
                <a:latin typeface="Arial"/>
                <a:cs typeface="Arial"/>
              </a:rPr>
              <a:t>But besides</a:t>
            </a:r>
            <a:r>
              <a:rPr lang="en-US" sz="2000" b="0" strike="noStrike" spc="-1">
                <a:latin typeface="Arial"/>
                <a:cs typeface="Arial"/>
              </a:rPr>
              <a:t> </a:t>
            </a:r>
            <a:r>
              <a:rPr lang="en-US" sz="2000" spc="-1">
                <a:latin typeface="Arial"/>
                <a:cs typeface="Arial"/>
              </a:rPr>
              <a:t>publishing</a:t>
            </a:r>
            <a:r>
              <a:rPr lang="en-US" sz="2000" b="0" strike="noStrike" spc="-1">
                <a:latin typeface="Arial"/>
                <a:cs typeface="Arial"/>
              </a:rPr>
              <a:t>, we disseminate our knowledge by offering workshops in areas of our expertise.</a:t>
            </a:r>
            <a:endParaRPr lang="nl-NL" sz="2000" b="0" strike="noStrike" spc="-1">
              <a:latin typeface="Arial"/>
              <a:cs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5BF2D9D-A63D-482B-A3C2-D06A62CD8097}" type="slidenum">
              <a:rPr lang="en-US" sz="1200" b="0" strike="noStrike" spc="-1">
                <a:latin typeface="Times New Roman"/>
              </a:rPr>
              <a:t>16</a:t>
            </a:fld>
            <a:endParaRPr lang="nl-N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4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4156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5</a:t>
            </a:fld>
            <a:endParaRPr lang="nl-N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How do we do that?</a:t>
            </a:r>
          </a:p>
          <a:p>
            <a:pPr marL="215900" indent="-215900"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We collaborate with our scientific partners through projects and calls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78B02EF-FB25-4CBE-8195-5305A8968BA5}" type="slidenum">
              <a:rPr lang="en-US" sz="1200" b="0" strike="noStrike" spc="-1">
                <a:latin typeface="Times New Roman"/>
              </a:rPr>
              <a:t>6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2571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How do we do that?</a:t>
            </a:r>
          </a:p>
          <a:p>
            <a:pPr marL="215900" indent="-215900"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We collaborate with our scientific partners through projects and calls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78B02EF-FB25-4CBE-8195-5305A8968BA5}" type="slidenum">
              <a:rPr lang="en-US" sz="1200" b="0" strike="noStrike" spc="-1">
                <a:latin typeface="Times New Roman"/>
              </a:rPr>
              <a:t>7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6947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How do we do that?</a:t>
            </a:r>
          </a:p>
          <a:p>
            <a:pPr marL="215900" indent="-215900"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We collaborate with our scientific partners through projects and calls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78B02EF-FB25-4CBE-8195-5305A8968BA5}" type="slidenum">
              <a:rPr lang="en-US" sz="1200" b="0" strike="noStrike" spc="-1">
                <a:latin typeface="Times New Roman"/>
              </a:rPr>
              <a:t>8</a:t>
            </a:fld>
            <a:endParaRPr lang="nl-N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Software quality Is very important for us. So, in our projects we follow</a:t>
            </a:r>
            <a:r>
              <a:rPr lang="en-US" sz="2000" b="0" strike="noStrike" spc="-1" dirty="0">
                <a:latin typeface="Arial"/>
                <a:cs typeface="Arial"/>
              </a:rPr>
              <a:t> best practices for the software development</a:t>
            </a:r>
            <a:r>
              <a:rPr lang="en-US" sz="2000" spc="-1" dirty="0">
                <a:latin typeface="Arial"/>
                <a:cs typeface="Arial"/>
              </a:rPr>
              <a:t>.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44CDE41-A6B9-4B49-BF1B-BB24E151400E}" type="slidenum">
              <a:rPr lang="en-US" sz="1200" b="0" strike="noStrike" spc="-1">
                <a:latin typeface="Times New Roman"/>
              </a:rPr>
              <a:t>9</a:t>
            </a:fld>
            <a:endParaRPr lang="nl-N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Software quality Is very important for us. So, in our projects we follow</a:t>
            </a:r>
            <a:r>
              <a:rPr lang="en-US" sz="2000" b="0" strike="noStrike" spc="-1" dirty="0">
                <a:latin typeface="Arial"/>
                <a:cs typeface="Arial"/>
              </a:rPr>
              <a:t> best practices for the software development</a:t>
            </a:r>
            <a:r>
              <a:rPr lang="en-US" sz="2000" spc="-1" dirty="0">
                <a:latin typeface="Arial"/>
                <a:cs typeface="Arial"/>
              </a:rPr>
              <a:t>.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44CDE41-A6B9-4B49-BF1B-BB24E151400E}" type="slidenum">
              <a:rPr lang="en-US" sz="1200" b="0" strike="noStrike" spc="-1">
                <a:latin typeface="Times New Roman"/>
              </a:rPr>
              <a:t>10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3617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Software quality Is very important for us. So, in our projects we follow</a:t>
            </a:r>
            <a:r>
              <a:rPr lang="en-US" sz="2000" b="0" strike="noStrike" spc="-1" dirty="0">
                <a:latin typeface="Arial"/>
                <a:cs typeface="Arial"/>
              </a:rPr>
              <a:t> best practices for the software development</a:t>
            </a:r>
            <a:r>
              <a:rPr lang="en-US" sz="2000" spc="-1" dirty="0">
                <a:latin typeface="Arial"/>
                <a:cs typeface="Arial"/>
              </a:rPr>
              <a:t>.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44CDE41-A6B9-4B49-BF1B-BB24E151400E}" type="slidenum">
              <a:rPr lang="en-US" sz="1200" b="0" strike="noStrike" spc="-1">
                <a:latin typeface="Times New Roman"/>
              </a:rPr>
              <a:t>11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727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413A4DF-60ED-4D29-91AE-F6D9EE6C551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B5A1DA7-E569-4F06-8017-FA2B5B145F0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61E0A4B-02FE-41AD-B8C7-7AD1E0CF0A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6C8C535-AA9A-4B7E-81A9-866AFD0DA96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7A6DF8E-08B5-4C33-95C6-E372E986EB3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6D00FB5-25B3-4D74-9C6E-521F4DE16CC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25C6D7A-9C4B-4E54-8034-E22078F3ECE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05FE247-EDE7-434C-A62D-F0E1F860FC0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63E9687-FAA1-4ED9-9341-937F92DAA19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72260CA-E1C3-441C-B333-A55AA613F35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13D0B52-18B8-46AF-9BA1-EDA6F41DC13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7F0400E-488D-43CB-9B3D-5362514073F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6D644ED-2B20-4218-9294-0FB2CCA70FF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054A94B-D8DB-435A-852F-156B6142ED2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9442B364-4ED2-473F-A6CD-8EEC65842EE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47F4920-6D47-4DA5-A5BA-FA0F8F171CA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5A8FC10-EA22-4BE7-85F2-777FC4D25FE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D310D7A-1DC2-46C5-A361-31553F46890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E59FE6B5-6FA4-4C4A-A7D4-5E806DDD838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02CA920-70A3-43E8-9656-FDC7F00363A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0F9B5E9-4B67-44D4-A29A-AF0AC1BA14A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895DFC7-42EC-40D6-8419-C5B35D4D717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4ABA3924-ED12-4E09-8DAF-D4A87EA5500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B1F56BA-4BFC-4495-966D-9F744C1DD5C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BAB39-B035-4520-B726-243A995F47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184C2A-0541-447A-BBED-429BAC5965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87EF5B-0DB8-4BB0-8D8B-B62A6A4D0B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75755C-DCD5-49F4-9415-4E9EB68A98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DE6843-290C-4424-A5BF-131A9FA97B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491FF4-02E0-4239-8D46-C162383B0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46598A-DAFC-4EE8-BB19-F4DD70F6AE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56CD3C-3271-4999-B5FF-C1E226710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D71164-D284-46D8-8A9F-1E9CC0BCAD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440E5E-AF6D-4F3F-81DA-7DD7774400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C3EE90-5031-42B2-86D2-6529E100ECD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03546-3B4E-4157-8FED-9B35E0A1D0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56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1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20C0D452-4650-C54D-8A93-1855E1E9F2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5549" y="2126754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2FC0228-9E95-8343-95E7-721F4D7F7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5549" y="2126754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054" y="2457485"/>
            <a:ext cx="5172860" cy="52511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2988125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076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1866999-EA1A-5D4E-A54C-32B05219E4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9114" y="1700647"/>
            <a:ext cx="3334964" cy="35592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1925617"/>
            <a:ext cx="191697" cy="191697"/>
          </a:xfrm>
          <a:prstGeom prst="rect">
            <a:avLst/>
          </a:prstGeom>
        </p:spPr>
      </p:pic>
      <p:pic>
        <p:nvPicPr>
          <p:cNvPr id="13" name="Afbeelding 11">
            <a:extLst>
              <a:ext uri="{FF2B5EF4-FFF2-40B4-BE49-F238E27FC236}">
                <a16:creationId xmlns:a16="http://schemas.microsoft.com/office/drawing/2014/main" id="{FA5003EA-07F9-4F25-A16B-DD53E728F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3162746"/>
            <a:ext cx="191697" cy="191697"/>
          </a:xfrm>
          <a:prstGeom prst="rect">
            <a:avLst/>
          </a:prstGeom>
        </p:spPr>
      </p:pic>
      <p:pic>
        <p:nvPicPr>
          <p:cNvPr id="14" name="Afbeelding 12">
            <a:extLst>
              <a:ext uri="{FF2B5EF4-FFF2-40B4-BE49-F238E27FC236}">
                <a16:creationId xmlns:a16="http://schemas.microsoft.com/office/drawing/2014/main" id="{EA323091-C82C-4E4C-90C9-DB5E85A1AC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4389118"/>
            <a:ext cx="191697" cy="191697"/>
          </a:xfrm>
          <a:prstGeom prst="rect">
            <a:avLst/>
          </a:prstGeom>
        </p:spPr>
      </p:pic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4E29CA66-CB24-0949-A555-88562E3621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2" y="1858211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0C5C2877-54AF-AF42-BEE7-797EFC6326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2" y="3100603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2E443700-FF5F-1A4A-95F6-0E656D4F86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852" y="4326938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Let’s stay</a:t>
            </a:r>
            <a:br>
              <a:rPr lang="en-US"/>
            </a:br>
            <a:r>
              <a:rPr lang="en-US"/>
              <a:t>in touch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2411300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err="1"/>
              <a:t>www.eScienceCenter.nl</a:t>
            </a:r>
            <a:endParaRPr lang="nl-NL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8044E8D2-73A1-754B-A79F-38C8566011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1850" y="313878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err="1"/>
              <a:t>info@esciencecenter.com</a:t>
            </a:r>
            <a:endParaRPr lang="nl-NL"/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5F583079-5811-6140-9BA6-DF65FDE867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865901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+31 (0)20 460 4770</a:t>
            </a:r>
          </a:p>
        </p:txBody>
      </p:sp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FAD6A3-EE87-4D3D-A74B-0E6A4A55B7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B428BC-1A2F-488A-90DE-20071568037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DB8F72-C93E-492B-80FD-FD0CF47272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FAFB31B-7B95-4889-AF77-2225C2883C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A4527-6D61-410D-B3C7-C771EDAEA15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AE5E61-F229-488B-B65B-23DC6309C5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EE26401-CC40-4181-8635-8A73D5C3B1F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DD1902-500B-4CA7-A87E-37E65F71EA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F7F5083-BEA8-43F4-9C74-8B5EBECF7B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818607A-0E5D-4763-A5EC-CE45FE53AD3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2DD451-2176-4074-B6BF-D2F53912CE8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3C489C-0C4E-4F90-AE87-EA0D4367E8C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3" r:id="rId2"/>
    <p:sldLayoutId id="2147483785" r:id="rId3"/>
    <p:sldLayoutId id="2147483789" r:id="rId4"/>
    <p:sldLayoutId id="2147483791" r:id="rId5"/>
    <p:sldLayoutId id="2147483793" r:id="rId6"/>
    <p:sldLayoutId id="2147483784" r:id="rId7"/>
    <p:sldLayoutId id="2147483790" r:id="rId8"/>
    <p:sldLayoutId id="2147483792" r:id="rId9"/>
    <p:sldLayoutId id="2147483787" r:id="rId10"/>
    <p:sldLayoutId id="21474837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ounded Rectangle 8"/>
          <p:cNvSpPr/>
          <p:nvPr/>
        </p:nvSpPr>
        <p:spPr>
          <a:xfrm>
            <a:off x="6655680" y="1287720"/>
            <a:ext cx="5344200" cy="4448880"/>
          </a:xfrm>
          <a:prstGeom prst="roundRect">
            <a:avLst>
              <a:gd name="adj" fmla="val 16667"/>
            </a:avLst>
          </a:prstGeom>
          <a:solidFill>
            <a:srgbClr val="1FA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84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5BFD281-C8E9-4219-A374-3236AF31753B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8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nl-NL" sz="44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166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5A95770-088D-4F13-A7AF-F5DE7265EE77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16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nl-NL" sz="44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D4B8D-43A0-4078-B8E4-8FD3F4CE9531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7" r:id="rId3"/>
    <p:sldLayoutId id="2147483779" r:id="rId4"/>
    <p:sldLayoutId id="2147483781" r:id="rId5"/>
    <p:sldLayoutId id="2147483772" r:id="rId6"/>
    <p:sldLayoutId id="2147483778" r:id="rId7"/>
    <p:sldLayoutId id="2147483780" r:id="rId8"/>
    <p:sldLayoutId id="2147483775" r:id="rId9"/>
    <p:sldLayoutId id="2147483774" r:id="rId10"/>
    <p:sldLayoutId id="2147483672" r:id="rId11"/>
    <p:sldLayoutId id="2147483673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7" r:id="rId4"/>
    <p:sldLayoutId id="2147483663" r:id="rId5"/>
    <p:sldLayoutId id="2147483650" r:id="rId6"/>
    <p:sldLayoutId id="2147483671" r:id="rId7"/>
    <p:sldLayoutId id="2147483670" r:id="rId8"/>
    <p:sldLayoutId id="2147483661" r:id="rId9"/>
    <p:sldLayoutId id="2147483664" r:id="rId10"/>
    <p:sldLayoutId id="2147483668" r:id="rId11"/>
    <p:sldLayoutId id="2147483665" r:id="rId12"/>
    <p:sldLayoutId id="2147483669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D21642-DBE9-4A29-A54C-77874A324487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2015700" y="2077680"/>
            <a:ext cx="8161920" cy="106676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/>
            <a: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  <a:t>Ride the wave: </a:t>
            </a:r>
            <a:r>
              <a:rPr lang="en-US" sz="4000" b="1" spc="-1" dirty="0" err="1">
                <a:solidFill>
                  <a:schemeClr val="bg1"/>
                </a:solidFill>
                <a:latin typeface="Nunito"/>
                <a:cs typeface="Arial"/>
              </a:rPr>
              <a:t>ReSurfEMG</a:t>
            </a:r>
            <a:endParaRPr lang="en-US" sz="4000" b="1" strike="noStrike" spc="-1" dirty="0" err="1">
              <a:solidFill>
                <a:schemeClr val="bg1"/>
              </a:solidFill>
              <a:latin typeface="Nunito"/>
              <a:cs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-360520" y="5220614"/>
            <a:ext cx="13264519" cy="171643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Dr.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Candace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Makeda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Moore, MD</a:t>
            </a:r>
            <a:endParaRPr lang="nl-NL" sz="2400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74410525-D7C7-397F-4D2C-D264CE79A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69" y="5202058"/>
            <a:ext cx="26098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 7"/>
          <p:cNvSpPr/>
          <p:nvPr/>
        </p:nvSpPr>
        <p:spPr>
          <a:xfrm>
            <a:off x="606714" y="829040"/>
            <a:ext cx="5117286" cy="39073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2400" b="0" strike="noStrike" spc="-1" dirty="0">
              <a:latin typeface="Assistant"/>
            </a:endParaRPr>
          </a:p>
          <a:p>
            <a:r>
              <a:rPr lang="en-US" sz="2400" b="1" spc="-1" dirty="0">
                <a:solidFill>
                  <a:srgbClr val="FDAF02"/>
                </a:solidFill>
                <a:latin typeface="Assistant"/>
              </a:rPr>
              <a:t>Version control</a:t>
            </a:r>
            <a:endParaRPr lang="en-US" sz="2400" b="1" strike="noStrike" spc="-1" dirty="0">
              <a:solidFill>
                <a:srgbClr val="FDAF02"/>
              </a:solidFill>
              <a:latin typeface="Assistant"/>
            </a:endParaRP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Command line</a:t>
            </a:r>
          </a:p>
          <a:p>
            <a:pPr>
              <a:lnSpc>
                <a:spcPct val="100000"/>
              </a:lnSpc>
              <a:buNone/>
            </a:pPr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Dashboard</a:t>
            </a:r>
            <a:endParaRPr lang="en-US" sz="2400" b="0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Assistant"/>
            </a:endParaRP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Researcher Interface</a:t>
            </a: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Alternatives</a:t>
            </a: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Sustainability</a:t>
            </a:r>
            <a:endParaRPr lang="en-US" sz="2400" b="0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Assistant"/>
            </a:endParaRPr>
          </a:p>
          <a:p>
            <a:endParaRPr lang="en-US" sz="2000" spc="-1" dirty="0">
              <a:solidFill>
                <a:srgbClr val="FDAF02"/>
              </a:solidFill>
              <a:latin typeface="Assistant"/>
            </a:endParaRPr>
          </a:p>
          <a:p>
            <a:endParaRPr lang="en-US" sz="2000" spc="-1" dirty="0">
              <a:solidFill>
                <a:srgbClr val="FDAF02"/>
              </a:solidFill>
              <a:latin typeface="Assistant"/>
            </a:endParaRPr>
          </a:p>
          <a:p>
            <a:endParaRPr lang="nl-NL" sz="2000" spc="-1">
              <a:latin typeface="Arial"/>
            </a:endParaRPr>
          </a:p>
          <a:p>
            <a:endParaRPr lang="nl-NL" sz="2000" spc="-1">
              <a:latin typeface="Arial"/>
            </a:endParaRPr>
          </a:p>
        </p:txBody>
      </p:sp>
      <p:sp>
        <p:nvSpPr>
          <p:cNvPr id="360" name="TextBox 8"/>
          <p:cNvSpPr/>
          <p:nvPr/>
        </p:nvSpPr>
        <p:spPr>
          <a:xfrm>
            <a:off x="8623440" y="2838718"/>
            <a:ext cx="1765800" cy="58572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144000" tIns="108000" rIns="144000" bIns="108000" numCol="1" spcCol="3816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pc="-1" dirty="0">
                <a:solidFill>
                  <a:srgbClr val="FFFFFF"/>
                </a:solidFill>
                <a:latin typeface="Assistant"/>
              </a:rPr>
              <a:t>Git</a:t>
            </a:r>
            <a:endParaRPr lang="en-US" sz="1800" b="0" strike="noStrike" spc="-1" dirty="0">
              <a:solidFill>
                <a:srgbClr val="FFFFFF"/>
              </a:solidFill>
              <a:latin typeface="Assistant"/>
            </a:endParaRPr>
          </a:p>
        </p:txBody>
      </p:sp>
      <p:pic>
        <p:nvPicPr>
          <p:cNvPr id="361" name="Picture 9"/>
          <p:cNvPicPr/>
          <p:nvPr/>
        </p:nvPicPr>
        <p:blipFill>
          <a:blip r:embed="rId3"/>
          <a:stretch/>
        </p:blipFill>
        <p:spPr>
          <a:xfrm>
            <a:off x="8781480" y="1701118"/>
            <a:ext cx="1365120" cy="1073160"/>
          </a:xfrm>
          <a:prstGeom prst="rect">
            <a:avLst/>
          </a:prstGeom>
          <a:ln w="0">
            <a:noFill/>
          </a:ln>
        </p:spPr>
      </p:pic>
      <p:sp>
        <p:nvSpPr>
          <p:cNvPr id="362" name="Title 3"/>
          <p:cNvSpPr/>
          <p:nvPr/>
        </p:nvSpPr>
        <p:spPr>
          <a:xfrm>
            <a:off x="498240" y="-70920"/>
            <a:ext cx="5045400" cy="90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3600" spc="-1" dirty="0">
                <a:latin typeface="Nunito"/>
              </a:rPr>
              <a:t>Tutorial</a:t>
            </a:r>
            <a:endParaRPr lang="en-US" sz="3600" b="0" strike="noStrike" spc="-1" dirty="0">
              <a:latin typeface="Nunito"/>
            </a:endParaRPr>
          </a:p>
        </p:txBody>
      </p:sp>
      <p:sp>
        <p:nvSpPr>
          <p:cNvPr id="363" name="Straight Connector 13"/>
          <p:cNvSpPr/>
          <p:nvPr/>
        </p:nvSpPr>
        <p:spPr>
          <a:xfrm>
            <a:off x="7624080" y="1434718"/>
            <a:ext cx="1096560" cy="1096560"/>
          </a:xfrm>
          <a:prstGeom prst="line">
            <a:avLst/>
          </a:prstGeom>
          <a:ln w="28575">
            <a:solidFill>
              <a:srgbClr val="000000"/>
            </a:solidFill>
            <a:miter/>
            <a:headEnd type="triangl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Academic stakeholders…"/>
          <p:cNvSpPr/>
          <p:nvPr/>
        </p:nvSpPr>
        <p:spPr>
          <a:xfrm>
            <a:off x="6309360" y="795356"/>
            <a:ext cx="2313720" cy="60696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pc="-1" dirty="0">
                <a:latin typeface="Assistant"/>
              </a:rPr>
              <a:t>Outside Collaborators</a:t>
            </a:r>
            <a:endParaRPr lang="en-US" sz="1800" b="0" strike="noStrike" spc="-1" dirty="0">
              <a:latin typeface="Assistant"/>
            </a:endParaRPr>
          </a:p>
        </p:txBody>
      </p:sp>
      <p:sp>
        <p:nvSpPr>
          <p:cNvPr id="365" name="Straight Connector 15"/>
          <p:cNvSpPr/>
          <p:nvPr/>
        </p:nvSpPr>
        <p:spPr>
          <a:xfrm flipH="1">
            <a:off x="10389960" y="1434718"/>
            <a:ext cx="1096560" cy="1096560"/>
          </a:xfrm>
          <a:prstGeom prst="line">
            <a:avLst/>
          </a:prstGeom>
          <a:ln w="28575">
            <a:solidFill>
              <a:srgbClr val="FFFFFF"/>
            </a:solidFill>
            <a:miter/>
            <a:headEnd type="triangl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Rectangle 10"/>
          <p:cNvSpPr/>
          <p:nvPr/>
        </p:nvSpPr>
        <p:spPr>
          <a:xfrm>
            <a:off x="6459213" y="3574088"/>
            <a:ext cx="5476446" cy="16297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2000" spc="-1">
                <a:latin typeface="Assistant"/>
              </a:rPr>
              <a:t>Git is an amazing tool</a:t>
            </a:r>
            <a:endParaRPr lang="en-US" sz="2000">
              <a:latin typeface="Arial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2000" spc="-1">
                <a:latin typeface="Assistant"/>
              </a:rPr>
              <a:t>Multiple complex possibilities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z="2000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2000" spc="-1">
                <a:latin typeface="Assistant"/>
              </a:rPr>
              <a:t>Learning possibilities</a:t>
            </a:r>
            <a:endParaRPr lang="en-GB" sz="2000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z="2000" spc="-1" dirty="0">
              <a:latin typeface="Assistant"/>
            </a:endParaRPr>
          </a:p>
        </p:txBody>
      </p:sp>
      <p:sp>
        <p:nvSpPr>
          <p:cNvPr id="2" name="Academic stakeholders…">
            <a:extLst>
              <a:ext uri="{FF2B5EF4-FFF2-40B4-BE49-F238E27FC236}">
                <a16:creationId xmlns:a16="http://schemas.microsoft.com/office/drawing/2014/main" id="{8D566BE3-6202-83A1-90A4-676995AE7E89}"/>
              </a:ext>
            </a:extLst>
          </p:cNvPr>
          <p:cNvSpPr/>
          <p:nvPr/>
        </p:nvSpPr>
        <p:spPr>
          <a:xfrm>
            <a:off x="9918076" y="830433"/>
            <a:ext cx="2356852" cy="608695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71280" tIns="71280" rIns="71280" bIns="71280" anchor="ctr">
            <a:spAutoFit/>
          </a:bodyPr>
          <a:lstStyle/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pc="-1" dirty="0">
                <a:solidFill>
                  <a:schemeClr val="bg2"/>
                </a:solidFill>
                <a:latin typeface="Assistant"/>
              </a:rPr>
              <a:t>Inside Collaborators</a:t>
            </a:r>
            <a:endParaRPr lang="en-US" sz="1800" b="0" strike="noStrike" spc="-1" dirty="0">
              <a:solidFill>
                <a:schemeClr val="bg2"/>
              </a:solidFill>
              <a:latin typeface="Assistant"/>
            </a:endParaRPr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2CF4891-CABF-2C90-F75E-544BE6C18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638" y="3679524"/>
            <a:ext cx="4932437" cy="27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55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 7"/>
          <p:cNvSpPr/>
          <p:nvPr/>
        </p:nvSpPr>
        <p:spPr>
          <a:xfrm>
            <a:off x="606714" y="829040"/>
            <a:ext cx="5117286" cy="41535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2400" b="0" strike="noStrike" spc="-1" dirty="0">
              <a:latin typeface="Assistant"/>
            </a:endParaRPr>
          </a:p>
          <a:p>
            <a:r>
              <a:rPr lang="en-US" sz="2400" spc="-1" dirty="0">
                <a:solidFill>
                  <a:srgbClr val="0070C0"/>
                </a:solidFill>
                <a:latin typeface="Assistant"/>
              </a:rPr>
              <a:t>Version control</a:t>
            </a:r>
            <a:endParaRPr lang="en-US" sz="2400" strike="noStrike" spc="-1" dirty="0">
              <a:solidFill>
                <a:srgbClr val="0070C0"/>
              </a:solidFill>
              <a:latin typeface="Assistant"/>
            </a:endParaRPr>
          </a:p>
          <a:p>
            <a:r>
              <a:rPr lang="en-US" sz="2400" b="1" spc="-1" dirty="0">
                <a:solidFill>
                  <a:srgbClr val="FFC000"/>
                </a:solidFill>
                <a:latin typeface="Assistant"/>
              </a:rPr>
              <a:t>Command line</a:t>
            </a:r>
          </a:p>
          <a:p>
            <a:pPr>
              <a:lnSpc>
                <a:spcPct val="100000"/>
              </a:lnSpc>
              <a:buNone/>
            </a:pPr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Dashboard</a:t>
            </a:r>
            <a:endParaRPr lang="en-US" sz="2400" b="0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Assistant"/>
            </a:endParaRP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Researcher Interface</a:t>
            </a: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Alternatives</a:t>
            </a: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Sustainability</a:t>
            </a:r>
            <a:endParaRPr lang="en-US" sz="2400" b="0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Assistant"/>
            </a:endParaRPr>
          </a:p>
          <a:p>
            <a:endParaRPr lang="en-US" sz="2400" spc="-1" dirty="0">
              <a:solidFill>
                <a:srgbClr val="FDAF02"/>
              </a:solidFill>
              <a:latin typeface="Assistant"/>
            </a:endParaRPr>
          </a:p>
          <a:p>
            <a:endParaRPr lang="en-US" sz="2400" spc="-1" dirty="0">
              <a:solidFill>
                <a:srgbClr val="FDAF02"/>
              </a:solidFill>
              <a:latin typeface="Assistant"/>
            </a:endParaRPr>
          </a:p>
          <a:p>
            <a:endParaRPr lang="nl-NL" sz="2400" spc="-1" dirty="0">
              <a:latin typeface="Arial"/>
            </a:endParaRPr>
          </a:p>
          <a:p>
            <a:endParaRPr lang="nl-NL" sz="2400" spc="-1" dirty="0">
              <a:latin typeface="Arial"/>
            </a:endParaRPr>
          </a:p>
        </p:txBody>
      </p:sp>
      <p:sp>
        <p:nvSpPr>
          <p:cNvPr id="362" name="Title 3"/>
          <p:cNvSpPr/>
          <p:nvPr/>
        </p:nvSpPr>
        <p:spPr>
          <a:xfrm>
            <a:off x="498240" y="-70920"/>
            <a:ext cx="5045400" cy="90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3600" spc="-1" dirty="0">
                <a:latin typeface="Nunito"/>
              </a:rPr>
              <a:t>Tutorial</a:t>
            </a:r>
            <a:endParaRPr lang="en-US" sz="3600" b="0" strike="noStrike" spc="-1" dirty="0">
              <a:latin typeface="Nunito"/>
            </a:endParaRPr>
          </a:p>
        </p:txBody>
      </p:sp>
      <p:sp>
        <p:nvSpPr>
          <p:cNvPr id="367" name="Rectangle 10"/>
          <p:cNvSpPr/>
          <p:nvPr/>
        </p:nvSpPr>
        <p:spPr>
          <a:xfrm>
            <a:off x="6473590" y="1503748"/>
            <a:ext cx="5462069" cy="313786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pc="-1" dirty="0">
                <a:latin typeface="Assistant"/>
              </a:rPr>
              <a:t>Command line is the </a:t>
            </a:r>
            <a:r>
              <a:rPr lang="en-GB" b="1" i="1" spc="-1" dirty="0">
                <a:latin typeface="Assistant"/>
              </a:rPr>
              <a:t>fastest</a:t>
            </a:r>
            <a:r>
              <a:rPr lang="en-GB" spc="-1" dirty="0">
                <a:latin typeface="Assistant"/>
              </a:rPr>
              <a:t> way around code</a:t>
            </a:r>
            <a:endParaRPr lang="en-GB" b="0" strike="noStrike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b="0" strike="noStrike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pc="-1" dirty="0">
                <a:latin typeface="Assistant"/>
              </a:rPr>
              <a:t>Exercise 5: Synthetic data creation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pc="-1" dirty="0">
                <a:latin typeface="Assistant"/>
              </a:rPr>
              <a:t>Want more command line? -&gt; Opening issues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pc="-1" dirty="0">
                <a:latin typeface="Assistant"/>
              </a:rPr>
              <a:t>Need to examine stuff more closely?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>
              <a:buClr>
                <a:srgbClr val="000000"/>
              </a:buClr>
            </a:pPr>
            <a:r>
              <a:rPr lang="en-GB" spc="-1" dirty="0">
                <a:latin typeface="Assistant"/>
              </a:rPr>
              <a:t>                 Dashboard and or Researcher Interface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2056776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 7"/>
          <p:cNvSpPr/>
          <p:nvPr/>
        </p:nvSpPr>
        <p:spPr>
          <a:xfrm>
            <a:off x="606714" y="829040"/>
            <a:ext cx="5117286" cy="41535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2400" strike="noStrike" spc="-1" dirty="0">
              <a:solidFill>
                <a:schemeClr val="accent1">
                  <a:lumMod val="75000"/>
                </a:schemeClr>
              </a:solidFill>
              <a:latin typeface="Assistant"/>
            </a:endParaRPr>
          </a:p>
          <a:p>
            <a:r>
              <a:rPr lang="en-US" sz="2400" spc="-1" dirty="0">
                <a:solidFill>
                  <a:schemeClr val="accent1">
                    <a:lumMod val="75000"/>
                  </a:schemeClr>
                </a:solidFill>
                <a:latin typeface="Assistant"/>
              </a:rPr>
              <a:t>Version control</a:t>
            </a:r>
            <a:endParaRPr lang="en-US" sz="2400" strike="noStrike" spc="-1" dirty="0">
              <a:solidFill>
                <a:schemeClr val="accent1">
                  <a:lumMod val="75000"/>
                </a:schemeClr>
              </a:solidFill>
              <a:latin typeface="Assistant"/>
            </a:endParaRPr>
          </a:p>
          <a:p>
            <a:r>
              <a:rPr lang="en-US" sz="2400" spc="-1" dirty="0">
                <a:solidFill>
                  <a:schemeClr val="accent1">
                    <a:lumMod val="75000"/>
                  </a:schemeClr>
                </a:solidFill>
                <a:latin typeface="Assistant"/>
              </a:rPr>
              <a:t>Command line</a:t>
            </a:r>
          </a:p>
          <a:p>
            <a:pPr>
              <a:lnSpc>
                <a:spcPct val="100000"/>
              </a:lnSpc>
              <a:buNone/>
            </a:pPr>
            <a:r>
              <a:rPr lang="en-US" sz="2400" b="1" spc="-1" dirty="0">
                <a:solidFill>
                  <a:srgbClr val="FFC000"/>
                </a:solidFill>
                <a:latin typeface="Assistant"/>
              </a:rPr>
              <a:t>Dashboard</a:t>
            </a:r>
            <a:endParaRPr lang="en-US" sz="2400" b="1" strike="noStrike" spc="-1" dirty="0">
              <a:solidFill>
                <a:srgbClr val="FFC000"/>
              </a:solidFill>
              <a:latin typeface="Assistant"/>
            </a:endParaRP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Researcher Interface</a:t>
            </a: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Alternatives</a:t>
            </a: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Sustainability</a:t>
            </a:r>
            <a:endParaRPr lang="en-US" sz="2400" b="0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Assistant"/>
            </a:endParaRPr>
          </a:p>
          <a:p>
            <a:endParaRPr lang="en-US" sz="2400" spc="-1" dirty="0">
              <a:solidFill>
                <a:srgbClr val="FDAF02"/>
              </a:solidFill>
              <a:latin typeface="Assistant"/>
            </a:endParaRPr>
          </a:p>
          <a:p>
            <a:endParaRPr lang="en-US" sz="2400" spc="-1" dirty="0">
              <a:solidFill>
                <a:srgbClr val="FDAF02"/>
              </a:solidFill>
              <a:latin typeface="Assistant"/>
            </a:endParaRPr>
          </a:p>
          <a:p>
            <a:endParaRPr lang="nl-NL" sz="2400" spc="-1" dirty="0">
              <a:latin typeface="Arial"/>
            </a:endParaRPr>
          </a:p>
          <a:p>
            <a:endParaRPr lang="nl-NL" sz="2400" spc="-1" dirty="0">
              <a:latin typeface="Arial"/>
            </a:endParaRPr>
          </a:p>
        </p:txBody>
      </p:sp>
      <p:sp>
        <p:nvSpPr>
          <p:cNvPr id="362" name="Title 3"/>
          <p:cNvSpPr/>
          <p:nvPr/>
        </p:nvSpPr>
        <p:spPr>
          <a:xfrm>
            <a:off x="498240" y="-70920"/>
            <a:ext cx="5045400" cy="90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3600" spc="-1" dirty="0">
                <a:latin typeface="Nunito"/>
              </a:rPr>
              <a:t>Tutorial</a:t>
            </a:r>
            <a:endParaRPr lang="en-US" sz="3600" b="0" strike="noStrike" spc="-1" dirty="0">
              <a:latin typeface="Nunito"/>
            </a:endParaRPr>
          </a:p>
        </p:txBody>
      </p:sp>
      <p:sp>
        <p:nvSpPr>
          <p:cNvPr id="367" name="Rectangle 10"/>
          <p:cNvSpPr/>
          <p:nvPr/>
        </p:nvSpPr>
        <p:spPr>
          <a:xfrm>
            <a:off x="6473590" y="1503748"/>
            <a:ext cx="5462069" cy="53538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9999" tIns="45000" rIns="89999" bIns="45000" anchor="t">
            <a:spAutoFit/>
          </a:bodyPr>
          <a:lstStyle/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pc="-1" dirty="0">
                <a:latin typeface="Assistant"/>
              </a:rPr>
              <a:t>No code tooling</a:t>
            </a:r>
            <a:endParaRPr lang="en-GB" b="0" strike="noStrike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US"/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US"/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US"/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US"/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US"/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US"/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US"/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US"/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US"/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US"/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US"/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US"/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pc="-1" dirty="0">
                <a:latin typeface="Assistant"/>
              </a:rPr>
              <a:t>Exercise 6: Upload data, pre-process and save</a:t>
            </a:r>
            <a:endParaRPr lang="en-GB"/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US" spc="-1">
                <a:ea typeface="+mn-lt"/>
                <a:cs typeface="+mn-lt"/>
              </a:rPr>
              <a:t>Issues setting up? Download the executables here:</a:t>
            </a:r>
            <a:endParaRPr lang="en-US" spc="-1">
              <a:latin typeface="Arial"/>
              <a:cs typeface="Arial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latin typeface="Arial"/>
                <a:cs typeface="Arial"/>
              </a:rPr>
              <a:t>https://tinyurl.com/resurfemg-dash</a:t>
            </a:r>
          </a:p>
          <a:p>
            <a:pPr>
              <a:buClr>
                <a:srgbClr val="000000"/>
              </a:buClr>
            </a:pPr>
            <a:endParaRPr lang="en-US" spc="-1" dirty="0">
              <a:latin typeface="Arial"/>
              <a:cs typeface="Arial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US" spc="-1" dirty="0">
              <a:latin typeface="Arial"/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492F68F-0216-6A38-1DA0-9AA1A16F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382" y="2556833"/>
            <a:ext cx="3893388" cy="21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43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 7"/>
          <p:cNvSpPr/>
          <p:nvPr/>
        </p:nvSpPr>
        <p:spPr>
          <a:xfrm>
            <a:off x="606714" y="829040"/>
            <a:ext cx="5117286" cy="41535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2400" strike="noStrike" spc="-1" dirty="0">
              <a:solidFill>
                <a:schemeClr val="accent1">
                  <a:lumMod val="75000"/>
                </a:schemeClr>
              </a:solidFill>
              <a:latin typeface="Assistant"/>
            </a:endParaRPr>
          </a:p>
          <a:p>
            <a:r>
              <a:rPr lang="en-US" sz="2400" spc="-1" dirty="0">
                <a:solidFill>
                  <a:schemeClr val="accent1">
                    <a:lumMod val="75000"/>
                  </a:schemeClr>
                </a:solidFill>
                <a:latin typeface="Assistant"/>
              </a:rPr>
              <a:t>Version control</a:t>
            </a:r>
            <a:endParaRPr lang="en-US" sz="2400" strike="noStrike" spc="-1">
              <a:solidFill>
                <a:schemeClr val="accent1">
                  <a:lumMod val="75000"/>
                </a:schemeClr>
              </a:solidFill>
              <a:latin typeface="Assistant"/>
            </a:endParaRPr>
          </a:p>
          <a:p>
            <a:r>
              <a:rPr lang="en-US" sz="2400" spc="-1" dirty="0">
                <a:solidFill>
                  <a:schemeClr val="accent1">
                    <a:lumMod val="75000"/>
                  </a:schemeClr>
                </a:solidFill>
                <a:latin typeface="Assistant"/>
              </a:rPr>
              <a:t>Command line</a:t>
            </a:r>
            <a:endParaRPr lang="en-US" sz="2400" spc="-1">
              <a:solidFill>
                <a:schemeClr val="accent1">
                  <a:lumMod val="75000"/>
                </a:schemeClr>
              </a:solidFill>
              <a:latin typeface="Assistan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400" spc="-1" dirty="0">
                <a:solidFill>
                  <a:schemeClr val="accent1">
                    <a:lumMod val="75000"/>
                  </a:schemeClr>
                </a:solidFill>
                <a:latin typeface="Assistant"/>
              </a:rPr>
              <a:t>Dashboard</a:t>
            </a:r>
            <a:endParaRPr lang="en-US" sz="2400" b="0" strike="noStrike" spc="-1" dirty="0">
              <a:solidFill>
                <a:schemeClr val="accent1">
                  <a:lumMod val="75000"/>
                </a:schemeClr>
              </a:solidFill>
              <a:latin typeface="Assistant"/>
            </a:endParaRPr>
          </a:p>
          <a:p>
            <a:r>
              <a:rPr lang="en-US" sz="2400" b="1" spc="-1" dirty="0">
                <a:solidFill>
                  <a:srgbClr val="FFC000"/>
                </a:solidFill>
                <a:latin typeface="Assistant"/>
              </a:rPr>
              <a:t>Researcher Interface</a:t>
            </a: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Alternatives</a:t>
            </a: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Sustainability</a:t>
            </a:r>
            <a:endParaRPr lang="en-US" sz="2400" b="0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Assistant"/>
            </a:endParaRPr>
          </a:p>
          <a:p>
            <a:endParaRPr lang="en-US" sz="2400" spc="-1" dirty="0">
              <a:solidFill>
                <a:srgbClr val="FDAF02"/>
              </a:solidFill>
              <a:latin typeface="Assistant"/>
            </a:endParaRPr>
          </a:p>
          <a:p>
            <a:endParaRPr lang="en-US" sz="2400" spc="-1" dirty="0">
              <a:solidFill>
                <a:srgbClr val="FDAF02"/>
              </a:solidFill>
              <a:latin typeface="Assistant"/>
            </a:endParaRPr>
          </a:p>
          <a:p>
            <a:endParaRPr lang="nl-NL" sz="2400" spc="-1" dirty="0">
              <a:latin typeface="Arial"/>
            </a:endParaRPr>
          </a:p>
          <a:p>
            <a:endParaRPr lang="nl-NL" sz="2400" spc="-1" dirty="0">
              <a:latin typeface="Arial"/>
            </a:endParaRPr>
          </a:p>
        </p:txBody>
      </p:sp>
      <p:sp>
        <p:nvSpPr>
          <p:cNvPr id="362" name="Title 3"/>
          <p:cNvSpPr/>
          <p:nvPr/>
        </p:nvSpPr>
        <p:spPr>
          <a:xfrm>
            <a:off x="498240" y="-70920"/>
            <a:ext cx="5045400" cy="90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3600" spc="-1" dirty="0">
                <a:latin typeface="Nunito"/>
              </a:rPr>
              <a:t>Tutorial</a:t>
            </a:r>
            <a:endParaRPr lang="en-US" sz="3600" b="0" strike="noStrike" spc="-1" dirty="0">
              <a:latin typeface="Nunito"/>
            </a:endParaRPr>
          </a:p>
        </p:txBody>
      </p:sp>
      <p:sp>
        <p:nvSpPr>
          <p:cNvPr id="367" name="Rectangle 10"/>
          <p:cNvSpPr/>
          <p:nvPr/>
        </p:nvSpPr>
        <p:spPr>
          <a:xfrm>
            <a:off x="6473590" y="1503748"/>
            <a:ext cx="5462069" cy="424586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pc="-1" dirty="0" err="1">
                <a:latin typeface="Assistant"/>
              </a:rPr>
              <a:t>Jupyter</a:t>
            </a:r>
            <a:r>
              <a:rPr lang="en-GB" spc="-1" dirty="0">
                <a:latin typeface="Assistant"/>
              </a:rPr>
              <a:t> notebook based</a:t>
            </a:r>
            <a:endParaRPr lang="en-GB" b="0" strike="noStrike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b="0" strike="noStrike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>
              <a:buClr>
                <a:srgbClr val="000000"/>
              </a:buClr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pc="-1" dirty="0">
                <a:latin typeface="Assistant"/>
              </a:rPr>
              <a:t>Exercise 7: Observe run of a basic </a:t>
            </a:r>
            <a:r>
              <a:rPr lang="en-GB" spc="-1" dirty="0" err="1">
                <a:latin typeface="Assistant"/>
              </a:rPr>
              <a:t>preprocessing</a:t>
            </a:r>
            <a:r>
              <a:rPr lang="en-GB" spc="-1" dirty="0">
                <a:latin typeface="Assistant"/>
              </a:rPr>
              <a:t> over a synthetic EMG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pc="-1" dirty="0">
                <a:latin typeface="Assistant"/>
              </a:rPr>
              <a:t>Real world possibility: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b="1" spc="-1" dirty="0">
                <a:latin typeface="Assistant"/>
              </a:rPr>
              <a:t>Make your own fork of </a:t>
            </a:r>
            <a:r>
              <a:rPr lang="en-GB" b="1" spc="-1" dirty="0" err="1">
                <a:latin typeface="Assistant"/>
              </a:rPr>
              <a:t>ReSurfEMG</a:t>
            </a:r>
            <a:r>
              <a:rPr lang="en-GB" b="1" spc="-1" dirty="0">
                <a:latin typeface="Assistant"/>
              </a:rPr>
              <a:t>!</a:t>
            </a:r>
          </a:p>
          <a:p>
            <a:pPr>
              <a:buClr>
                <a:srgbClr val="000000"/>
              </a:buClr>
            </a:pPr>
            <a:endParaRPr lang="en-GB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181485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3"/>
          <p:cNvSpPr/>
          <p:nvPr/>
        </p:nvSpPr>
        <p:spPr>
          <a:xfrm>
            <a:off x="2395490" y="-45451"/>
            <a:ext cx="7526880" cy="90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spc="-1" dirty="0">
                <a:solidFill>
                  <a:srgbClr val="000000"/>
                </a:solidFill>
                <a:latin typeface="Nunito"/>
              </a:rPr>
              <a:t> Alternatives and sustainability</a:t>
            </a:r>
            <a:endParaRPr lang="nl-NL" sz="3200" b="0" strike="noStrike" spc="-1" dirty="0">
              <a:latin typeface="Arial"/>
            </a:endParaRPr>
          </a:p>
        </p:txBody>
      </p:sp>
      <p:grpSp>
        <p:nvGrpSpPr>
          <p:cNvPr id="329" name="Group 81"/>
          <p:cNvGrpSpPr/>
          <p:nvPr/>
        </p:nvGrpSpPr>
        <p:grpSpPr>
          <a:xfrm>
            <a:off x="8745840" y="1152000"/>
            <a:ext cx="3000240" cy="3700080"/>
            <a:chOff x="8745840" y="1152000"/>
            <a:chExt cx="3000240" cy="3700080"/>
          </a:xfrm>
        </p:grpSpPr>
        <p:sp>
          <p:nvSpPr>
            <p:cNvPr id="330" name="Straight Connector 5"/>
            <p:cNvSpPr/>
            <p:nvPr/>
          </p:nvSpPr>
          <p:spPr>
            <a:xfrm>
              <a:off x="10245960" y="1658160"/>
              <a:ext cx="360" cy="3193920"/>
            </a:xfrm>
            <a:prstGeom prst="line">
              <a:avLst/>
            </a:prstGeom>
            <a:ln w="254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TextBox 6"/>
            <p:cNvSpPr/>
            <p:nvPr/>
          </p:nvSpPr>
          <p:spPr>
            <a:xfrm>
              <a:off x="9002880" y="1152000"/>
              <a:ext cx="2486160" cy="505440"/>
            </a:xfrm>
            <a:prstGeom prst="rect">
              <a:avLst/>
            </a:prstGeom>
            <a:solidFill>
              <a:srgbClr val="FDAF02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144000" tIns="144000" rIns="144000" bIns="144000" numCol="1" spcCol="381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spc="-1" dirty="0" err="1">
                  <a:solidFill>
                    <a:srgbClr val="FFFFFF"/>
                  </a:solidFill>
                  <a:latin typeface="Assistant"/>
                </a:rPr>
                <a:t>ReSurfEMG</a:t>
              </a:r>
              <a:endParaRPr lang="en-US" sz="1400" b="0" strike="noStrike" spc="-1" dirty="0" err="1">
                <a:solidFill>
                  <a:srgbClr val="FFFFFF"/>
                </a:solidFill>
                <a:latin typeface="Assistant"/>
              </a:endParaRPr>
            </a:p>
          </p:txBody>
        </p:sp>
        <p:sp>
          <p:nvSpPr>
            <p:cNvPr id="332" name="TextBox 7"/>
            <p:cNvSpPr/>
            <p:nvPr/>
          </p:nvSpPr>
          <p:spPr>
            <a:xfrm>
              <a:off x="8745840" y="1899312"/>
              <a:ext cx="3000240" cy="50625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latin typeface="Assistant"/>
                </a:rPr>
                <a:t>Will go to JOSS</a:t>
              </a:r>
              <a:endParaRPr lang="en-US" sz="1400" b="0" strike="noStrike" spc="-1" dirty="0">
                <a:latin typeface="Assistant"/>
              </a:endParaRPr>
            </a:p>
          </p:txBody>
        </p:sp>
        <p:sp>
          <p:nvSpPr>
            <p:cNvPr id="333" name="TextBox 8"/>
            <p:cNvSpPr/>
            <p:nvPr/>
          </p:nvSpPr>
          <p:spPr>
            <a:xfrm>
              <a:off x="8823960" y="2704092"/>
              <a:ext cx="2843640" cy="50625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ea typeface="+mn-lt"/>
                  <a:cs typeface="+mn-lt"/>
                </a:rPr>
                <a:t>EMG specific</a:t>
              </a:r>
            </a:p>
          </p:txBody>
        </p:sp>
        <p:sp>
          <p:nvSpPr>
            <p:cNvPr id="334" name="TextBox 9"/>
            <p:cNvSpPr/>
            <p:nvPr/>
          </p:nvSpPr>
          <p:spPr>
            <a:xfrm>
              <a:off x="9002880" y="3517920"/>
              <a:ext cx="2372040" cy="5014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spc="-1" dirty="0">
                  <a:solidFill>
                    <a:srgbClr val="000000"/>
                  </a:solidFill>
                  <a:latin typeface="Assistant"/>
                </a:rPr>
                <a:t>"young"</a:t>
              </a:r>
              <a:endParaRPr lang="en-US" sz="1400" b="0" strike="noStrike" spc="-1" dirty="0">
                <a:latin typeface="Assistant"/>
              </a:endParaRPr>
            </a:p>
          </p:txBody>
        </p:sp>
        <p:sp>
          <p:nvSpPr>
            <p:cNvPr id="335" name="TextBox 10"/>
            <p:cNvSpPr/>
            <p:nvPr/>
          </p:nvSpPr>
          <p:spPr>
            <a:xfrm>
              <a:off x="8934480" y="4347720"/>
              <a:ext cx="2622600" cy="5014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solidFill>
                    <a:srgbClr val="000000"/>
                  </a:solidFill>
                  <a:latin typeface="Assistant"/>
                  <a:ea typeface="DejaVu Sans"/>
                </a:rPr>
                <a:t>Growing community </a:t>
              </a:r>
              <a:endParaRPr lang="nl-NL" sz="1400" b="0" strike="noStrike" spc="-1" dirty="0">
                <a:latin typeface="Arial"/>
              </a:endParaRPr>
            </a:p>
          </p:txBody>
        </p:sp>
      </p:grpSp>
      <p:grpSp>
        <p:nvGrpSpPr>
          <p:cNvPr id="336" name="Group 38"/>
          <p:cNvGrpSpPr/>
          <p:nvPr/>
        </p:nvGrpSpPr>
        <p:grpSpPr>
          <a:xfrm>
            <a:off x="3065760" y="1152000"/>
            <a:ext cx="2439000" cy="2923690"/>
            <a:chOff x="3065760" y="1152000"/>
            <a:chExt cx="2439000" cy="2923690"/>
          </a:xfrm>
        </p:grpSpPr>
        <p:sp>
          <p:nvSpPr>
            <p:cNvPr id="337" name="Straight Connector 11"/>
            <p:cNvSpPr/>
            <p:nvPr/>
          </p:nvSpPr>
          <p:spPr>
            <a:xfrm flipH="1">
              <a:off x="4281120" y="1658160"/>
              <a:ext cx="4320" cy="2309760"/>
            </a:xfrm>
            <a:prstGeom prst="line">
              <a:avLst/>
            </a:prstGeom>
            <a:ln w="254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TextBox 12"/>
            <p:cNvSpPr/>
            <p:nvPr/>
          </p:nvSpPr>
          <p:spPr>
            <a:xfrm>
              <a:off x="3065760" y="1152000"/>
              <a:ext cx="2439000" cy="505440"/>
            </a:xfrm>
            <a:prstGeom prst="rect">
              <a:avLst/>
            </a:prstGeom>
            <a:solidFill>
              <a:srgbClr val="FDAF02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144000" tIns="144000" rIns="144000" bIns="144000" numCol="1" spcCol="381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spc="-1" dirty="0">
                  <a:solidFill>
                    <a:srgbClr val="FFFFFF"/>
                  </a:solidFill>
                  <a:latin typeface="Assistant"/>
                </a:rPr>
                <a:t>Neurokit2</a:t>
              </a:r>
              <a:endParaRPr lang="en-US" sz="1400" b="0" strike="noStrike" spc="-1" dirty="0">
                <a:solidFill>
                  <a:srgbClr val="FFFFFF"/>
                </a:solidFill>
                <a:latin typeface="Assistant"/>
              </a:endParaRPr>
            </a:p>
          </p:txBody>
        </p:sp>
        <p:sp>
          <p:nvSpPr>
            <p:cNvPr id="339" name="TextBox 13"/>
            <p:cNvSpPr/>
            <p:nvPr/>
          </p:nvSpPr>
          <p:spPr>
            <a:xfrm>
              <a:off x="3317040" y="1861152"/>
              <a:ext cx="1935000" cy="50625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latin typeface="Assistant"/>
                </a:rPr>
                <a:t>Great library</a:t>
              </a:r>
              <a:endParaRPr lang="en-US" sz="1400" b="0" strike="noStrike" spc="-1" dirty="0">
                <a:latin typeface="Assistant"/>
              </a:endParaRPr>
            </a:p>
          </p:txBody>
        </p:sp>
        <p:sp>
          <p:nvSpPr>
            <p:cNvPr id="340" name="TextBox 14"/>
            <p:cNvSpPr/>
            <p:nvPr/>
          </p:nvSpPr>
          <p:spPr>
            <a:xfrm>
              <a:off x="3504600" y="2648880"/>
              <a:ext cx="1627920" cy="5014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solidFill>
                    <a:srgbClr val="000000"/>
                  </a:solidFill>
                  <a:latin typeface="Assistant"/>
                </a:rPr>
                <a:t>EMG lags</a:t>
              </a:r>
              <a:endParaRPr lang="en-US" sz="1400" b="0" strike="noStrike" spc="-1" dirty="0">
                <a:latin typeface="Assistant"/>
              </a:endParaRPr>
            </a:p>
          </p:txBody>
        </p:sp>
        <p:sp>
          <p:nvSpPr>
            <p:cNvPr id="341" name="TextBox 15"/>
            <p:cNvSpPr/>
            <p:nvPr/>
          </p:nvSpPr>
          <p:spPr>
            <a:xfrm>
              <a:off x="3539880" y="3353990"/>
              <a:ext cx="1481760" cy="7217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latin typeface="Assistant"/>
                </a:rPr>
                <a:t>Larger community</a:t>
              </a:r>
              <a:endParaRPr lang="en-US" sz="1400" b="0" strike="noStrike" spc="-1" dirty="0">
                <a:latin typeface="Assistant"/>
              </a:endParaRPr>
            </a:p>
          </p:txBody>
        </p:sp>
      </p:grpSp>
      <p:grpSp>
        <p:nvGrpSpPr>
          <p:cNvPr id="342" name="Group 68"/>
          <p:cNvGrpSpPr/>
          <p:nvPr/>
        </p:nvGrpSpPr>
        <p:grpSpPr>
          <a:xfrm>
            <a:off x="5677200" y="1152000"/>
            <a:ext cx="2843640" cy="2864928"/>
            <a:chOff x="5677200" y="1152000"/>
            <a:chExt cx="2843640" cy="2864928"/>
          </a:xfrm>
        </p:grpSpPr>
        <p:sp>
          <p:nvSpPr>
            <p:cNvPr id="343" name="Straight Connector 16"/>
            <p:cNvSpPr/>
            <p:nvPr/>
          </p:nvSpPr>
          <p:spPr>
            <a:xfrm>
              <a:off x="7067880" y="1658160"/>
              <a:ext cx="31320" cy="2358720"/>
            </a:xfrm>
            <a:prstGeom prst="line">
              <a:avLst/>
            </a:prstGeom>
            <a:ln w="254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TextBox 17"/>
            <p:cNvSpPr/>
            <p:nvPr/>
          </p:nvSpPr>
          <p:spPr>
            <a:xfrm>
              <a:off x="5824440" y="1152000"/>
              <a:ext cx="2486160" cy="505440"/>
            </a:xfrm>
            <a:prstGeom prst="rect">
              <a:avLst/>
            </a:prstGeom>
            <a:solidFill>
              <a:srgbClr val="FDAF02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144000" tIns="144000" rIns="144000" bIns="144000" numCol="1" spcCol="38160" anchor="ctr">
              <a:noAutofit/>
            </a:bodyPr>
            <a:lstStyle/>
            <a:p>
              <a:pPr algn="ctr"/>
              <a:r>
                <a:rPr lang="en-US" sz="1400" spc="-1" dirty="0" err="1">
                  <a:solidFill>
                    <a:srgbClr val="FFFFFF"/>
                  </a:solidFill>
                  <a:latin typeface="Assistant"/>
                </a:rPr>
                <a:t>pyemgpipeline</a:t>
              </a:r>
              <a:endParaRPr lang="en-US" sz="1400" b="0" strike="noStrike" spc="-1" dirty="0" err="1">
                <a:solidFill>
                  <a:srgbClr val="FFFFFF"/>
                </a:solidFill>
                <a:latin typeface="Assistant"/>
              </a:endParaRPr>
            </a:p>
          </p:txBody>
        </p:sp>
        <p:sp>
          <p:nvSpPr>
            <p:cNvPr id="345" name="TextBox 18"/>
            <p:cNvSpPr/>
            <p:nvPr/>
          </p:nvSpPr>
          <p:spPr>
            <a:xfrm>
              <a:off x="6272280" y="1840370"/>
              <a:ext cx="1524600" cy="7217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latin typeface="Assistant"/>
                </a:rPr>
                <a:t>JOSS reviewed</a:t>
              </a:r>
              <a:endParaRPr lang="en-US" sz="1400" b="0" strike="noStrike" spc="-1" dirty="0">
                <a:latin typeface="Assistant"/>
              </a:endParaRPr>
            </a:p>
          </p:txBody>
        </p:sp>
        <p:sp>
          <p:nvSpPr>
            <p:cNvPr id="346" name="TextBox 19"/>
            <p:cNvSpPr/>
            <p:nvPr/>
          </p:nvSpPr>
          <p:spPr>
            <a:xfrm>
              <a:off x="5934960" y="2702880"/>
              <a:ext cx="2376000" cy="5014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solidFill>
                    <a:srgbClr val="000000"/>
                  </a:solidFill>
                  <a:latin typeface="Assistant"/>
                </a:rPr>
                <a:t>EMG specific</a:t>
              </a:r>
              <a:endParaRPr lang="en-US" sz="1400" b="0" strike="noStrike" spc="-1" dirty="0" err="1">
                <a:latin typeface="Assistant"/>
              </a:endParaRPr>
            </a:p>
          </p:txBody>
        </p:sp>
        <p:sp>
          <p:nvSpPr>
            <p:cNvPr id="347" name="TextBox 20"/>
            <p:cNvSpPr/>
            <p:nvPr/>
          </p:nvSpPr>
          <p:spPr>
            <a:xfrm>
              <a:off x="5677200" y="3510672"/>
              <a:ext cx="2843640" cy="50625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>
                  <a:solidFill>
                    <a:srgbClr val="000000"/>
                  </a:solidFill>
                  <a:latin typeface="Assistant"/>
                </a:rPr>
                <a:t>Small, and 'wrinkling'</a:t>
              </a:r>
              <a:endParaRPr lang="en-US" sz="1400" b="0" strike="noStrike" spc="-1" dirty="0" err="1">
                <a:latin typeface="Assistant"/>
              </a:endParaRPr>
            </a:p>
          </p:txBody>
        </p:sp>
      </p:grpSp>
      <p:grpSp>
        <p:nvGrpSpPr>
          <p:cNvPr id="348" name="Group 30"/>
          <p:cNvGrpSpPr/>
          <p:nvPr/>
        </p:nvGrpSpPr>
        <p:grpSpPr>
          <a:xfrm>
            <a:off x="115362" y="1084928"/>
            <a:ext cx="1891848" cy="1573133"/>
            <a:chOff x="598320" y="1181520"/>
            <a:chExt cx="2127960" cy="2056090"/>
          </a:xfrm>
        </p:grpSpPr>
        <p:sp>
          <p:nvSpPr>
            <p:cNvPr id="349" name="Straight Connector 22"/>
            <p:cNvSpPr/>
            <p:nvPr/>
          </p:nvSpPr>
          <p:spPr>
            <a:xfrm>
              <a:off x="1662840" y="1687680"/>
              <a:ext cx="360" cy="1442160"/>
            </a:xfrm>
            <a:prstGeom prst="line">
              <a:avLst/>
            </a:prstGeom>
            <a:ln w="254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TextBox 23"/>
            <p:cNvSpPr/>
            <p:nvPr/>
          </p:nvSpPr>
          <p:spPr>
            <a:xfrm>
              <a:off x="598320" y="1181520"/>
              <a:ext cx="2127960" cy="505440"/>
            </a:xfrm>
            <a:prstGeom prst="rect">
              <a:avLst/>
            </a:prstGeom>
            <a:solidFill>
              <a:srgbClr val="FDAF02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144000" tIns="144000" rIns="144000" bIns="144000" numCol="1" spcCol="381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spc="-1" dirty="0">
                  <a:solidFill>
                    <a:srgbClr val="FFFFFF"/>
                  </a:solidFill>
                  <a:latin typeface="Assistant"/>
                </a:rPr>
                <a:t>Matlab</a:t>
              </a:r>
              <a:endParaRPr lang="en-US" sz="1400" b="0" strike="noStrike" spc="-1" dirty="0">
                <a:solidFill>
                  <a:srgbClr val="FFFFFF"/>
                </a:solidFill>
                <a:latin typeface="Assistant"/>
              </a:endParaRPr>
            </a:p>
          </p:txBody>
        </p:sp>
        <p:sp>
          <p:nvSpPr>
            <p:cNvPr id="351" name="TextBox 24"/>
            <p:cNvSpPr/>
            <p:nvPr/>
          </p:nvSpPr>
          <p:spPr>
            <a:xfrm>
              <a:off x="659160" y="1843152"/>
              <a:ext cx="1913760" cy="50625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latin typeface="Assistant"/>
                </a:rPr>
                <a:t>Closed Source</a:t>
              </a:r>
              <a:endParaRPr lang="en-US" sz="1400" b="0" strike="noStrike" spc="-1" dirty="0">
                <a:latin typeface="Assistant"/>
              </a:endParaRPr>
            </a:p>
          </p:txBody>
        </p:sp>
        <p:sp>
          <p:nvSpPr>
            <p:cNvPr id="352" name="TextBox 25"/>
            <p:cNvSpPr/>
            <p:nvPr/>
          </p:nvSpPr>
          <p:spPr>
            <a:xfrm>
              <a:off x="752040" y="2515910"/>
              <a:ext cx="1820880" cy="7217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solidFill>
                    <a:srgbClr val="000000"/>
                  </a:solidFill>
                  <a:latin typeface="Assistant"/>
                </a:rPr>
                <a:t>Computational issues</a:t>
              </a:r>
              <a:endParaRPr lang="en-US" sz="1400" b="0" strike="noStrike" spc="-1" dirty="0">
                <a:latin typeface="Assistant"/>
              </a:endParaRPr>
            </a:p>
          </p:txBody>
        </p:sp>
      </p:grpSp>
      <p:grpSp>
        <p:nvGrpSpPr>
          <p:cNvPr id="353" name="Group 93"/>
          <p:cNvGrpSpPr/>
          <p:nvPr/>
        </p:nvGrpSpPr>
        <p:grpSpPr>
          <a:xfrm>
            <a:off x="1107350" y="5248303"/>
            <a:ext cx="10352520" cy="1463400"/>
            <a:chOff x="1148760" y="5055120"/>
            <a:chExt cx="10352520" cy="1463400"/>
          </a:xfrm>
        </p:grpSpPr>
        <p:sp>
          <p:nvSpPr>
            <p:cNvPr id="354" name="Arrow: Left-Right 11"/>
            <p:cNvSpPr/>
            <p:nvPr/>
          </p:nvSpPr>
          <p:spPr>
            <a:xfrm>
              <a:off x="2464297" y="5055120"/>
              <a:ext cx="9036983" cy="726457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wrap="square" lIns="71280" tIns="71280" rIns="71280" bIns="71280" numCol="1" spcCol="38160" anchor="ctr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b="0" strike="noStrike" spc="-1">
                  <a:solidFill>
                    <a:srgbClr val="FFFFFF"/>
                  </a:solidFill>
                  <a:latin typeface="Assistant"/>
                  <a:ea typeface="DejaVu Sans"/>
                </a:rPr>
                <a:t>Software quality</a:t>
              </a:r>
              <a:endParaRPr lang="nl-NL" sz="1400" b="0" strike="noStrike" spc="-1">
                <a:latin typeface="Arial"/>
              </a:endParaRPr>
            </a:p>
          </p:txBody>
        </p:sp>
        <p:sp>
          <p:nvSpPr>
            <p:cNvPr id="355" name="TextBox 26"/>
            <p:cNvSpPr/>
            <p:nvPr/>
          </p:nvSpPr>
          <p:spPr>
            <a:xfrm>
              <a:off x="1148760" y="5926320"/>
              <a:ext cx="2342880" cy="5810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90440" dist="49893" dir="2700000" sx="102000" sy="102000" algn="ctr">
                <a:srgbClr val="000000">
                  <a:alpha val="19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vertOverflow="overflow" horzOverflow="overflow" lIns="144000" tIns="144000" rIns="144000" bIns="144000" numCol="1" spcCol="381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b="0" strike="noStrike" spc="-1" dirty="0">
                  <a:solidFill>
                    <a:srgbClr val="000000"/>
                  </a:solidFill>
                  <a:latin typeface="Assistant"/>
                  <a:ea typeface="DejaVu Sans"/>
                </a:rPr>
                <a:t>developing </a:t>
              </a:r>
              <a:r>
                <a:rPr lang="en-US" sz="1400" spc="-1" dirty="0">
                  <a:solidFill>
                    <a:srgbClr val="000000"/>
                  </a:solidFill>
                  <a:latin typeface="Assistant"/>
                  <a:ea typeface="DejaVu Sans"/>
                </a:rPr>
                <a:t>workflows</a:t>
              </a:r>
              <a:endParaRPr lang="en-US" sz="1400" b="0" strike="noStrike" spc="-1" dirty="0">
                <a:latin typeface="Assistant"/>
              </a:endParaRPr>
            </a:p>
          </p:txBody>
        </p:sp>
        <p:sp>
          <p:nvSpPr>
            <p:cNvPr id="356" name="TextBox 27"/>
            <p:cNvSpPr/>
            <p:nvPr/>
          </p:nvSpPr>
          <p:spPr>
            <a:xfrm>
              <a:off x="6323760" y="5926320"/>
              <a:ext cx="2710080" cy="57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90440" dist="49893" dir="2700000" sx="102000" sy="102000" algn="ctr">
                <a:srgbClr val="000000">
                  <a:alpha val="19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vertOverflow="overflow" horzOverflow="overflow" lIns="144000" tIns="144000" rIns="144000" bIns="144000" numCol="1" spcCol="381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b="0" strike="noStrike" spc="-1">
                  <a:solidFill>
                    <a:srgbClr val="000000"/>
                  </a:solidFill>
                  <a:latin typeface="Assistant"/>
                  <a:ea typeface="DejaVu Sans"/>
                </a:rPr>
                <a:t>advancing software sustainability</a:t>
              </a:r>
              <a:endParaRPr lang="nl-NL" sz="1400" b="0" strike="noStrike" spc="-1">
                <a:latin typeface="Arial"/>
              </a:endParaRPr>
            </a:p>
          </p:txBody>
        </p:sp>
        <p:sp>
          <p:nvSpPr>
            <p:cNvPr id="357" name="TextBox 28"/>
            <p:cNvSpPr/>
            <p:nvPr/>
          </p:nvSpPr>
          <p:spPr>
            <a:xfrm>
              <a:off x="3659400" y="5922720"/>
              <a:ext cx="2401200" cy="5810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90440" dist="49893" dir="2700000" sx="102000" sy="102000" algn="ctr">
                <a:srgbClr val="000000">
                  <a:alpha val="19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vertOverflow="overflow" horzOverflow="overflow" lIns="144000" tIns="144000" rIns="144000" bIns="144000" numCol="1" spcCol="38160" anchor="ctr">
              <a:noAutofit/>
            </a:bodyPr>
            <a:lstStyle/>
            <a:p>
              <a:pPr algn="ctr"/>
              <a:r>
                <a:rPr lang="en-US" sz="1400" spc="-1" dirty="0">
                  <a:latin typeface="Assistant"/>
                </a:rPr>
                <a:t>friendly responsive team</a:t>
              </a:r>
              <a:endParaRPr lang="en-US" sz="1400" b="0" strike="noStrike" spc="-1" dirty="0">
                <a:latin typeface="Assistant"/>
              </a:endParaRPr>
            </a:p>
          </p:txBody>
        </p:sp>
        <p:sp>
          <p:nvSpPr>
            <p:cNvPr id="358" name="TextBox 29"/>
            <p:cNvSpPr/>
            <p:nvPr/>
          </p:nvSpPr>
          <p:spPr>
            <a:xfrm>
              <a:off x="9201240" y="5938920"/>
              <a:ext cx="2185920" cy="57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90440" dist="49893" dir="2700000" sx="102000" sy="102000" algn="ctr">
                <a:srgbClr val="000000">
                  <a:alpha val="19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vertOverflow="overflow" horzOverflow="overflow" lIns="144000" tIns="144000" rIns="144000" bIns="144000" numCol="1" spcCol="38160" anchor="ctr">
              <a:noAutofit/>
            </a:bodyPr>
            <a:lstStyle/>
            <a:p>
              <a:pPr algn="ctr"/>
              <a:r>
                <a:rPr lang="en-US" sz="1400" spc="-1" dirty="0">
                  <a:solidFill>
                    <a:srgbClr val="000000"/>
                  </a:solidFill>
                  <a:latin typeface="Assistant"/>
                </a:rPr>
                <a:t>Please fork us and contribute!</a:t>
              </a:r>
              <a:endParaRPr lang="en-US" sz="1400" b="0" strike="noStrike" spc="-1" dirty="0">
                <a:latin typeface="Assistant"/>
              </a:endParaRPr>
            </a:p>
          </p:txBody>
        </p:sp>
      </p:grpSp>
      <p:pic>
        <p:nvPicPr>
          <p:cNvPr id="9" name="Picture 1335">
            <a:extLst>
              <a:ext uri="{FF2B5EF4-FFF2-40B4-BE49-F238E27FC236}">
                <a16:creationId xmlns:a16="http://schemas.microsoft.com/office/drawing/2014/main" id="{7BD43DF3-FE41-B7A1-9CDE-12FDE567F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689" y="6289400"/>
            <a:ext cx="471578" cy="429995"/>
          </a:xfrm>
          <a:prstGeom prst="rect">
            <a:avLst/>
          </a:prstGeom>
        </p:spPr>
      </p:pic>
      <p:pic>
        <p:nvPicPr>
          <p:cNvPr id="10" name="Picture 1335">
            <a:extLst>
              <a:ext uri="{FF2B5EF4-FFF2-40B4-BE49-F238E27FC236}">
                <a16:creationId xmlns:a16="http://schemas.microsoft.com/office/drawing/2014/main" id="{41F378CE-C5AC-41F8-B8BF-B82DCCD5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651" y="6217513"/>
            <a:ext cx="471578" cy="429995"/>
          </a:xfrm>
          <a:prstGeom prst="rect">
            <a:avLst/>
          </a:prstGeom>
        </p:spPr>
      </p:pic>
      <p:pic>
        <p:nvPicPr>
          <p:cNvPr id="11" name="Picture 1335">
            <a:extLst>
              <a:ext uri="{FF2B5EF4-FFF2-40B4-BE49-F238E27FC236}">
                <a16:creationId xmlns:a16="http://schemas.microsoft.com/office/drawing/2014/main" id="{79821BE1-2A29-0E01-EFC2-914EF4867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613" y="6217513"/>
            <a:ext cx="471578" cy="429995"/>
          </a:xfrm>
          <a:prstGeom prst="rect">
            <a:avLst/>
          </a:prstGeom>
        </p:spPr>
      </p:pic>
      <p:pic>
        <p:nvPicPr>
          <p:cNvPr id="12" name="Picture 1335">
            <a:extLst>
              <a:ext uri="{FF2B5EF4-FFF2-40B4-BE49-F238E27FC236}">
                <a16:creationId xmlns:a16="http://schemas.microsoft.com/office/drawing/2014/main" id="{2817FD2D-9D98-8DC1-B704-E394E2946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745" y="6217512"/>
            <a:ext cx="471578" cy="429995"/>
          </a:xfrm>
          <a:prstGeom prst="rect">
            <a:avLst/>
          </a:prstGeom>
        </p:spPr>
      </p:pic>
      <p:pic>
        <p:nvPicPr>
          <p:cNvPr id="13" name="Picture 1335">
            <a:extLst>
              <a:ext uri="{FF2B5EF4-FFF2-40B4-BE49-F238E27FC236}">
                <a16:creationId xmlns:a16="http://schemas.microsoft.com/office/drawing/2014/main" id="{CFFAE915-A38E-55E3-5B91-8924127C9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481" y="1185437"/>
            <a:ext cx="471578" cy="429995"/>
          </a:xfrm>
          <a:prstGeom prst="rect">
            <a:avLst/>
          </a:prstGeom>
        </p:spPr>
      </p:pic>
      <p:grpSp>
        <p:nvGrpSpPr>
          <p:cNvPr id="2" name="Group 30">
            <a:extLst>
              <a:ext uri="{FF2B5EF4-FFF2-40B4-BE49-F238E27FC236}">
                <a16:creationId xmlns:a16="http://schemas.microsoft.com/office/drawing/2014/main" id="{0CBD8939-514B-80BC-C8E2-96BCA5296B0E}"/>
              </a:ext>
            </a:extLst>
          </p:cNvPr>
          <p:cNvGrpSpPr/>
          <p:nvPr/>
        </p:nvGrpSpPr>
        <p:grpSpPr>
          <a:xfrm>
            <a:off x="1317391" y="2764548"/>
            <a:ext cx="1865016" cy="2383105"/>
            <a:chOff x="598320" y="1181520"/>
            <a:chExt cx="2127960" cy="2607697"/>
          </a:xfrm>
        </p:grpSpPr>
        <p:sp>
          <p:nvSpPr>
            <p:cNvPr id="3" name="Straight Connector 22">
              <a:extLst>
                <a:ext uri="{FF2B5EF4-FFF2-40B4-BE49-F238E27FC236}">
                  <a16:creationId xmlns:a16="http://schemas.microsoft.com/office/drawing/2014/main" id="{20E536FC-5EA3-0306-AD6E-1FC8BAAFE1E5}"/>
                </a:ext>
              </a:extLst>
            </p:cNvPr>
            <p:cNvSpPr/>
            <p:nvPr/>
          </p:nvSpPr>
          <p:spPr>
            <a:xfrm>
              <a:off x="1662840" y="1687680"/>
              <a:ext cx="360" cy="1442160"/>
            </a:xfrm>
            <a:prstGeom prst="line">
              <a:avLst/>
            </a:prstGeom>
            <a:ln w="254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3A20BAD6-6B6C-20FD-FFD1-04D277872140}"/>
                </a:ext>
              </a:extLst>
            </p:cNvPr>
            <p:cNvSpPr/>
            <p:nvPr/>
          </p:nvSpPr>
          <p:spPr>
            <a:xfrm>
              <a:off x="598320" y="1181520"/>
              <a:ext cx="2127960" cy="505440"/>
            </a:xfrm>
            <a:prstGeom prst="rect">
              <a:avLst/>
            </a:prstGeom>
            <a:solidFill>
              <a:srgbClr val="FDAF02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144000" tIns="144000" rIns="144000" bIns="144000" numCol="1" spcCol="381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400" spc="-1" dirty="0" err="1">
                  <a:solidFill>
                    <a:srgbClr val="FFFFFF"/>
                  </a:solidFill>
                  <a:latin typeface="Assistant"/>
                </a:rPr>
                <a:t>BiosPPy</a:t>
              </a:r>
              <a:endParaRPr lang="en-US" sz="1400" b="0" strike="noStrike" spc="-1" dirty="0" err="1">
                <a:solidFill>
                  <a:srgbClr val="FFFFFF"/>
                </a:solidFill>
                <a:latin typeface="Assistant"/>
              </a:endParaRPr>
            </a:p>
          </p:txBody>
        </p:sp>
        <p:sp>
          <p:nvSpPr>
            <p:cNvPr id="5" name="TextBox 24">
              <a:extLst>
                <a:ext uri="{FF2B5EF4-FFF2-40B4-BE49-F238E27FC236}">
                  <a16:creationId xmlns:a16="http://schemas.microsoft.com/office/drawing/2014/main" id="{3122B07A-6DB0-3EBB-1E2A-AF055BA8DADC}"/>
                </a:ext>
              </a:extLst>
            </p:cNvPr>
            <p:cNvSpPr/>
            <p:nvPr/>
          </p:nvSpPr>
          <p:spPr>
            <a:xfrm>
              <a:off x="659160" y="1735430"/>
              <a:ext cx="1913760" cy="7217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latin typeface="Assistant"/>
                </a:rPr>
                <a:t>Open source, lots of good</a:t>
              </a:r>
              <a:endParaRPr lang="en-US" sz="1400" b="0" strike="noStrike" spc="-1" dirty="0">
                <a:latin typeface="Assistant"/>
              </a:endParaRPr>
            </a:p>
          </p:txBody>
        </p:sp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23C58B0B-D876-AEF2-6FD9-F64F809AD0F8}"/>
                </a:ext>
              </a:extLst>
            </p:cNvPr>
            <p:cNvSpPr/>
            <p:nvPr/>
          </p:nvSpPr>
          <p:spPr>
            <a:xfrm>
              <a:off x="733671" y="2528006"/>
              <a:ext cx="1820880" cy="126121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228600" dist="50086" dir="5251700" sx="102000" sy="102000" algn="tl" rotWithShape="0">
                <a:srgbClr val="000000">
                  <a:alpha val="19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vertOverflow="overflow" horzOverflow="overflow" lIns="252000" tIns="144000" rIns="252000" bIns="144000" numCol="1" spcCol="38160" anchor="ctr">
              <a:spAutoFit/>
            </a:bodyPr>
            <a:lstStyle/>
            <a:p>
              <a:pPr algn="ctr"/>
              <a:r>
                <a:rPr lang="en-US" sz="1400" spc="-1" dirty="0">
                  <a:solidFill>
                    <a:srgbClr val="000000"/>
                  </a:solidFill>
                  <a:latin typeface="Assistant"/>
                </a:rPr>
                <a:t>Zero testing, not version controlled, not citable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8606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3"/>
          <p:cNvSpPr/>
          <p:nvPr/>
        </p:nvSpPr>
        <p:spPr>
          <a:xfrm>
            <a:off x="2395490" y="-45451"/>
            <a:ext cx="7526880" cy="90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3200" spc="-1" dirty="0">
                <a:latin typeface="Arial"/>
              </a:rPr>
              <a:t>Best </a:t>
            </a:r>
            <a:r>
              <a:rPr lang="nl-NL" sz="3200" spc="-1">
                <a:latin typeface="Arial"/>
              </a:rPr>
              <a:t>practices:</a:t>
            </a:r>
            <a:endParaRPr lang="en-US" dirty="0" err="1"/>
          </a:p>
        </p:txBody>
      </p:sp>
      <p:pic>
        <p:nvPicPr>
          <p:cNvPr id="13" name="Picture 1335">
            <a:extLst>
              <a:ext uri="{FF2B5EF4-FFF2-40B4-BE49-F238E27FC236}">
                <a16:creationId xmlns:a16="http://schemas.microsoft.com/office/drawing/2014/main" id="{CFFAE915-A38E-55E3-5B91-8924127C9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095" y="153050"/>
            <a:ext cx="1036932" cy="933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68DEC6-DBB2-DA18-6875-EA1287097910}"/>
              </a:ext>
            </a:extLst>
          </p:cNvPr>
          <p:cNvSpPr txBox="1"/>
          <p:nvPr/>
        </p:nvSpPr>
        <p:spPr>
          <a:xfrm>
            <a:off x="1364226" y="1769806"/>
            <a:ext cx="8547918" cy="43704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request features or functions: use issues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add your own functions (please share!)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err="1"/>
              <a:t>install_dev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find the documentation or even build it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recommendations for code you send are in the documentation but generally we keep it pep-8, no merges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i="1" dirty="0"/>
          </a:p>
          <a:p>
            <a:pPr marL="285750" indent="-285750">
              <a:buFont typeface="Arial"/>
              <a:buChar char="•"/>
            </a:pPr>
            <a:r>
              <a:rPr lang="en-US" sz="2000" i="1" dirty="0"/>
              <a:t>remember the library is for the community- it is your library too!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9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7"/>
          <p:cNvSpPr/>
          <p:nvPr/>
        </p:nvSpPr>
        <p:spPr>
          <a:xfrm>
            <a:off x="909346" y="997417"/>
            <a:ext cx="4879048" cy="65541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2000" b="0" strike="noStrike" spc="-1" dirty="0">
              <a:latin typeface="Assistant"/>
            </a:endParaRPr>
          </a:p>
          <a:p>
            <a:pPr>
              <a:lnSpc>
                <a:spcPct val="100000"/>
              </a:lnSpc>
              <a:buNone/>
            </a:pPr>
            <a:endParaRPr lang="nl-NL" sz="2000" b="0" strike="noStrike" spc="-1" dirty="0">
              <a:latin typeface="Arial"/>
            </a:endParaRPr>
          </a:p>
          <a:p>
            <a:r>
              <a:rPr lang="en-US" sz="2000" b="0" strike="noStrike" spc="-1" dirty="0">
                <a:solidFill>
                  <a:srgbClr val="FDAF02"/>
                </a:solidFill>
                <a:latin typeface="Assistant"/>
                <a:ea typeface="DejaVu Sans"/>
              </a:rPr>
              <a:t>✓</a:t>
            </a:r>
            <a:r>
              <a:rPr lang="en-US" sz="2000" spc="-1" dirty="0">
                <a:solidFill>
                  <a:srgbClr val="000000"/>
                </a:solidFill>
                <a:latin typeface="Assistant"/>
                <a:ea typeface="DejaVu Sans"/>
              </a:rPr>
              <a:t> Knowledge sharing</a:t>
            </a:r>
            <a:endParaRPr lang="en-US" sz="2000" b="0" strike="noStrike" spc="-1" dirty="0">
              <a:latin typeface="Assistant"/>
            </a:endParaRPr>
          </a:p>
          <a:p>
            <a:pPr>
              <a:lnSpc>
                <a:spcPct val="100000"/>
              </a:lnSpc>
              <a:buNone/>
            </a:pPr>
            <a:endParaRPr lang="en-US" sz="2000" b="0" strike="noStrike" spc="-1" dirty="0">
              <a:latin typeface="Assistant"/>
            </a:endParaRPr>
          </a:p>
          <a:p>
            <a:r>
              <a:rPr lang="en-US" sz="2000" spc="-1" dirty="0">
                <a:latin typeface="Assistant"/>
              </a:rPr>
              <a:t>Let's stay in touch!</a:t>
            </a:r>
          </a:p>
          <a:p>
            <a:endParaRPr lang="en-US" sz="2000" spc="-1" dirty="0">
              <a:latin typeface="Assistant"/>
            </a:endParaRPr>
          </a:p>
          <a:p>
            <a:r>
              <a:rPr lang="en-US" sz="2000" spc="-1" dirty="0">
                <a:latin typeface="Assistant"/>
              </a:rPr>
              <a:t>Email: resurfemg@gmail.com</a:t>
            </a:r>
          </a:p>
          <a:p>
            <a:endParaRPr lang="en-US" sz="2000" spc="-1" dirty="0">
              <a:latin typeface="Assistant"/>
            </a:endParaRPr>
          </a:p>
          <a:p>
            <a:endParaRPr lang="en-US" sz="2000" spc="-1" dirty="0">
              <a:latin typeface="Assistant"/>
            </a:endParaRPr>
          </a:p>
          <a:p>
            <a:r>
              <a:rPr lang="en-US" sz="2000" spc="-1" dirty="0">
                <a:latin typeface="Assistant"/>
              </a:rPr>
              <a:t>Temporary code leader:</a:t>
            </a:r>
          </a:p>
          <a:p>
            <a:r>
              <a:rPr lang="en-US" sz="2000" spc="-1" dirty="0">
                <a:latin typeface="Assistant"/>
              </a:rPr>
              <a:t> Dr. Candace Makeda Moore, MD</a:t>
            </a:r>
            <a:endParaRPr lang="en-US" dirty="0"/>
          </a:p>
          <a:p>
            <a:r>
              <a:rPr lang="en-US" sz="2000" spc="-1" dirty="0">
                <a:latin typeface="Assistant"/>
              </a:rPr>
              <a:t>c.moore@esciencenter.nl</a:t>
            </a:r>
          </a:p>
          <a:p>
            <a:endParaRPr lang="en-US" sz="2000" spc="-1" dirty="0">
              <a:latin typeface="Assistant"/>
            </a:endParaRPr>
          </a:p>
          <a:p>
            <a:r>
              <a:rPr lang="en-US" sz="2000" spc="-1" dirty="0">
                <a:latin typeface="Assistant"/>
              </a:rPr>
              <a:t>Temporary Leader of Dashboard:</a:t>
            </a:r>
          </a:p>
          <a:p>
            <a:r>
              <a:rPr lang="en-US" sz="2000" spc="-1" dirty="0">
                <a:latin typeface="Assistant"/>
              </a:rPr>
              <a:t>Dr. Walter </a:t>
            </a:r>
            <a:r>
              <a:rPr lang="en-US" sz="2000" spc="-1" dirty="0" err="1">
                <a:latin typeface="Assistant"/>
              </a:rPr>
              <a:t>Baccinelli</a:t>
            </a:r>
            <a:r>
              <a:rPr lang="en-US" sz="2000" spc="-1" dirty="0">
                <a:latin typeface="Assistant"/>
              </a:rPr>
              <a:t>, PhD</a:t>
            </a:r>
          </a:p>
          <a:p>
            <a:endParaRPr lang="en-US" sz="2000" spc="-1" dirty="0">
              <a:latin typeface="Assistant"/>
            </a:endParaRPr>
          </a:p>
          <a:p>
            <a:r>
              <a:rPr lang="en-US" sz="2000" spc="-1" dirty="0">
                <a:latin typeface="Assistant"/>
              </a:rPr>
              <a:t>Forever leader:</a:t>
            </a:r>
          </a:p>
          <a:p>
            <a:r>
              <a:rPr lang="en-US" sz="2000" spc="-1" dirty="0">
                <a:latin typeface="Assistant"/>
              </a:rPr>
              <a:t>Dr. Eline Mos-Oppersma, PhD</a:t>
            </a:r>
          </a:p>
          <a:p>
            <a:endParaRPr lang="en-US" sz="2000" spc="-1" dirty="0">
              <a:latin typeface="Assistant"/>
            </a:endParaRPr>
          </a:p>
          <a:p>
            <a:endParaRPr lang="en-US" sz="2000" spc="-1" dirty="0">
              <a:latin typeface="Assistant"/>
            </a:endParaRPr>
          </a:p>
          <a:p>
            <a:endParaRPr lang="nl-NL" sz="2000" spc="-1" dirty="0">
              <a:latin typeface="Arial"/>
            </a:endParaRPr>
          </a:p>
        </p:txBody>
      </p:sp>
      <p:sp>
        <p:nvSpPr>
          <p:cNvPr id="375" name="TextBox 8"/>
          <p:cNvSpPr/>
          <p:nvPr/>
        </p:nvSpPr>
        <p:spPr>
          <a:xfrm>
            <a:off x="8623440" y="3370680"/>
            <a:ext cx="1765800" cy="58572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144000" tIns="108000" rIns="144000" bIns="108000" numCol="1" spcCol="3816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Assistant"/>
                <a:ea typeface="DejaVu Sans"/>
              </a:rPr>
              <a:t>Academic researchers</a:t>
            </a:r>
            <a:endParaRPr lang="nl-NL" sz="1800" b="0" strike="noStrike" spc="-1">
              <a:latin typeface="Arial"/>
            </a:endParaRPr>
          </a:p>
        </p:txBody>
      </p:sp>
      <p:pic>
        <p:nvPicPr>
          <p:cNvPr id="376" name="Picture 9"/>
          <p:cNvPicPr/>
          <p:nvPr/>
        </p:nvPicPr>
        <p:blipFill>
          <a:blip r:embed="rId3"/>
          <a:stretch/>
        </p:blipFill>
        <p:spPr>
          <a:xfrm>
            <a:off x="8781480" y="2233080"/>
            <a:ext cx="1365120" cy="1073160"/>
          </a:xfrm>
          <a:prstGeom prst="rect">
            <a:avLst/>
          </a:prstGeom>
          <a:ln w="0">
            <a:noFill/>
          </a:ln>
        </p:spPr>
      </p:pic>
      <p:sp>
        <p:nvSpPr>
          <p:cNvPr id="377" name="Title 3"/>
          <p:cNvSpPr/>
          <p:nvPr/>
        </p:nvSpPr>
        <p:spPr>
          <a:xfrm>
            <a:off x="788015" y="669615"/>
            <a:ext cx="5045400" cy="90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-1" dirty="0">
                <a:latin typeface="Nunito"/>
              </a:rPr>
              <a:t>Final thoughts/</a:t>
            </a:r>
          </a:p>
          <a:p>
            <a:pPr algn="ctr">
              <a:lnSpc>
                <a:spcPct val="90000"/>
              </a:lnSpc>
            </a:pPr>
            <a:r>
              <a:rPr lang="en-US" sz="3600" spc="-1" dirty="0">
                <a:latin typeface="Nunito"/>
              </a:rPr>
              <a:t>Questions</a:t>
            </a:r>
            <a:endParaRPr lang="en-US" sz="3600" b="0" strike="noStrike" spc="-1" dirty="0">
              <a:latin typeface="Nunito"/>
            </a:endParaRPr>
          </a:p>
        </p:txBody>
      </p:sp>
      <p:sp>
        <p:nvSpPr>
          <p:cNvPr id="378" name="Straight Connector 13"/>
          <p:cNvSpPr/>
          <p:nvPr/>
        </p:nvSpPr>
        <p:spPr>
          <a:xfrm>
            <a:off x="7624080" y="1966680"/>
            <a:ext cx="1096560" cy="1096560"/>
          </a:xfrm>
          <a:prstGeom prst="line">
            <a:avLst/>
          </a:prstGeom>
          <a:ln w="28575">
            <a:solidFill>
              <a:srgbClr val="000000"/>
            </a:solidFill>
            <a:miter/>
            <a:headEnd type="triangl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Academic stakeholders…"/>
          <p:cNvSpPr/>
          <p:nvPr/>
        </p:nvSpPr>
        <p:spPr>
          <a:xfrm>
            <a:off x="6309360" y="1026360"/>
            <a:ext cx="2313720" cy="12088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>
              <a:lnSpc>
                <a:spcPts val="4201"/>
              </a:lnSpc>
              <a:spcBef>
                <a:spcPts val="1199"/>
              </a:spcBef>
              <a:buNone/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ssistant"/>
                <a:ea typeface="DejaVu Sans"/>
              </a:rPr>
              <a:t>Collaborative projects</a:t>
            </a:r>
            <a:endParaRPr lang="nl-NL" sz="1800" b="0" strike="noStrike" spc="-1">
              <a:latin typeface="Arial"/>
            </a:endParaRPr>
          </a:p>
        </p:txBody>
      </p:sp>
      <p:sp>
        <p:nvSpPr>
          <p:cNvPr id="380" name="Straight Connector 15"/>
          <p:cNvSpPr/>
          <p:nvPr/>
        </p:nvSpPr>
        <p:spPr>
          <a:xfrm flipH="1">
            <a:off x="10389960" y="1966680"/>
            <a:ext cx="1096560" cy="1096560"/>
          </a:xfrm>
          <a:prstGeom prst="line">
            <a:avLst/>
          </a:prstGeom>
          <a:ln w="28575">
            <a:solidFill>
              <a:srgbClr val="000000"/>
            </a:solidFill>
            <a:miter/>
            <a:headEnd type="triangl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Academic stakeholders…"/>
          <p:cNvSpPr/>
          <p:nvPr/>
        </p:nvSpPr>
        <p:spPr>
          <a:xfrm>
            <a:off x="10147320" y="1023480"/>
            <a:ext cx="2004840" cy="12088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ctr">
              <a:lnSpc>
                <a:spcPts val="4201"/>
              </a:lnSpc>
              <a:spcBef>
                <a:spcPts val="1199"/>
              </a:spcBef>
              <a:buNone/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ssistant"/>
                <a:ea typeface="DejaVu Sans"/>
              </a:rPr>
              <a:t>Research software</a:t>
            </a:r>
            <a:endParaRPr lang="nl-NL" sz="1800" b="0" strike="noStrike" spc="-1">
              <a:latin typeface="Arial"/>
            </a:endParaRPr>
          </a:p>
        </p:txBody>
      </p:sp>
      <p:sp>
        <p:nvSpPr>
          <p:cNvPr id="382" name="Academic stakeholders…"/>
          <p:cNvSpPr/>
          <p:nvPr/>
        </p:nvSpPr>
        <p:spPr>
          <a:xfrm>
            <a:off x="7968397" y="570235"/>
            <a:ext cx="3300120" cy="12088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>
              <a:lnSpc>
                <a:spcPts val="4201"/>
              </a:lnSpc>
              <a:spcBef>
                <a:spcPts val="1199"/>
              </a:spcBef>
              <a:buNone/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Assistant"/>
                <a:ea typeface="DejaVu Sans"/>
              </a:rPr>
              <a:t>Sharing knowledge and software</a:t>
            </a:r>
            <a:endParaRPr lang="nl-NL" sz="1800" b="0" strike="noStrike" spc="-1">
              <a:latin typeface="Arial"/>
            </a:endParaRPr>
          </a:p>
        </p:txBody>
      </p:sp>
      <p:sp>
        <p:nvSpPr>
          <p:cNvPr id="383" name="Straight Connector 11"/>
          <p:cNvSpPr/>
          <p:nvPr/>
        </p:nvSpPr>
        <p:spPr>
          <a:xfrm flipH="1">
            <a:off x="9507240" y="1643327"/>
            <a:ext cx="5006" cy="621535"/>
          </a:xfrm>
          <a:prstGeom prst="line">
            <a:avLst/>
          </a:prstGeom>
          <a:ln w="28575">
            <a:solidFill>
              <a:srgbClr val="FFFFFF"/>
            </a:solidFill>
            <a:miter/>
            <a:headEnd type="triangl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Rectangle 17"/>
          <p:cNvSpPr/>
          <p:nvPr/>
        </p:nvSpPr>
        <p:spPr>
          <a:xfrm>
            <a:off x="6746760" y="4923995"/>
            <a:ext cx="4906080" cy="10757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latin typeface="Assistant"/>
              </a:rPr>
              <a:t>Our together working is next week Friday!</a:t>
            </a:r>
            <a:endParaRPr lang="en-GB" sz="1600" b="0" strike="noStrike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latin typeface="Assistant"/>
              </a:rPr>
              <a:t>Others will be scheduled</a:t>
            </a:r>
            <a:endParaRPr lang="en-GB" sz="1600" b="0" strike="noStrike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ssistant"/>
                <a:ea typeface="DejaVu Sans"/>
              </a:rPr>
              <a:t>Open issues, and we will work on them</a:t>
            </a:r>
            <a:endParaRPr lang="nl-NL" sz="16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Assistant"/>
                <a:ea typeface="DejaVu Sans"/>
              </a:rPr>
              <a:t>Close issues and become a legend</a:t>
            </a:r>
            <a:endParaRPr lang="en-GB" sz="1600" b="0" strike="noStrike" spc="-1" dirty="0">
              <a:latin typeface="Assistant"/>
            </a:endParaRPr>
          </a:p>
        </p:txBody>
      </p:sp>
      <p:pic>
        <p:nvPicPr>
          <p:cNvPr id="3" name="Picture 1335">
            <a:extLst>
              <a:ext uri="{FF2B5EF4-FFF2-40B4-BE49-F238E27FC236}">
                <a16:creationId xmlns:a16="http://schemas.microsoft.com/office/drawing/2014/main" id="{F59ADD69-C23C-BFE4-D28F-706477B65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964" y="2725780"/>
            <a:ext cx="1932905" cy="187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8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Before this tutorial: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graphicFrame>
        <p:nvGraphicFramePr>
          <p:cNvPr id="1229" name="Diagram 1229">
            <a:extLst>
              <a:ext uri="{FF2B5EF4-FFF2-40B4-BE49-F238E27FC236}">
                <a16:creationId xmlns:a16="http://schemas.microsoft.com/office/drawing/2014/main" id="{57CA8932-B2AF-401A-3E12-9E929441C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5071888"/>
              </p:ext>
            </p:extLst>
          </p:nvPr>
        </p:nvGraphicFramePr>
        <p:xfrm>
          <a:off x="3665113" y="4175975"/>
          <a:ext cx="4507606" cy="242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35" name="Picture 1335">
            <a:extLst>
              <a:ext uri="{FF2B5EF4-FFF2-40B4-BE49-F238E27FC236}">
                <a16:creationId xmlns:a16="http://schemas.microsoft.com/office/drawing/2014/main" id="{7D0CE7D5-DA51-4936-0411-5095EBD2B7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724" y="1233977"/>
            <a:ext cx="2743200" cy="2672862"/>
          </a:xfrm>
          <a:prstGeom prst="rect">
            <a:avLst/>
          </a:prstGeom>
        </p:spPr>
      </p:pic>
      <p:sp>
        <p:nvSpPr>
          <p:cNvPr id="35" name="TextBox 8">
            <a:extLst>
              <a:ext uri="{FF2B5EF4-FFF2-40B4-BE49-F238E27FC236}">
                <a16:creationId xmlns:a16="http://schemas.microsoft.com/office/drawing/2014/main" id="{95EDD5EB-DD0C-977D-3110-8534415ECCBC}"/>
              </a:ext>
            </a:extLst>
          </p:cNvPr>
          <p:cNvSpPr/>
          <p:nvPr/>
        </p:nvSpPr>
        <p:spPr>
          <a:xfrm>
            <a:off x="1518595" y="1390553"/>
            <a:ext cx="5705398" cy="2579109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44000" tIns="108000" rIns="144000" bIns="108000" numCol="1" spcCol="3816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tabLst>
                <a:tab pos="0" algn="l"/>
              </a:tabLst>
            </a:pPr>
            <a:r>
              <a:rPr lang="en-US" spc="-1" dirty="0">
                <a:solidFill>
                  <a:srgbClr val="FFFFFF"/>
                </a:solidFill>
                <a:latin typeface="Assistant"/>
              </a:rPr>
              <a:t>WARNING:</a:t>
            </a:r>
          </a:p>
          <a:p>
            <a:pPr algn="ctr">
              <a:tabLst>
                <a:tab pos="0" algn="l"/>
              </a:tabLst>
            </a:pPr>
            <a:r>
              <a:rPr lang="en-US" spc="-1" dirty="0">
                <a:solidFill>
                  <a:srgbClr val="FFFFFF"/>
                </a:solidFill>
                <a:latin typeface="Assistant"/>
              </a:rPr>
              <a:t>Conda or mamba and GIT should be on your machine!</a:t>
            </a:r>
          </a:p>
          <a:p>
            <a:pPr algn="ctr">
              <a:tabLst>
                <a:tab pos="0" algn="l"/>
              </a:tabLst>
            </a:pPr>
            <a:r>
              <a:rPr lang="en-US" spc="-1" dirty="0">
                <a:solidFill>
                  <a:srgbClr val="FFFFFF"/>
                </a:solidFill>
                <a:latin typeface="Assistant"/>
              </a:rPr>
              <a:t>See the learning repo for all requirements!</a:t>
            </a:r>
          </a:p>
        </p:txBody>
      </p:sp>
    </p:spTree>
    <p:extLst>
      <p:ext uri="{BB962C8B-B14F-4D97-AF65-F5344CB8AC3E}">
        <p14:creationId xmlns:p14="http://schemas.microsoft.com/office/powerpoint/2010/main" val="1771204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Structure of this tutorial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graphicFrame>
        <p:nvGraphicFramePr>
          <p:cNvPr id="11" name="TextBox 8">
            <a:extLst>
              <a:ext uri="{FF2B5EF4-FFF2-40B4-BE49-F238E27FC236}">
                <a16:creationId xmlns:a16="http://schemas.microsoft.com/office/drawing/2014/main" id="{58BEF4FC-C6B9-F2E1-EC06-71A193677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8083749"/>
              </p:ext>
            </p:extLst>
          </p:nvPr>
        </p:nvGraphicFramePr>
        <p:xfrm>
          <a:off x="432197" y="1698355"/>
          <a:ext cx="5847956" cy="4200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29" name="Diagram 1229">
            <a:extLst>
              <a:ext uri="{FF2B5EF4-FFF2-40B4-BE49-F238E27FC236}">
                <a16:creationId xmlns:a16="http://schemas.microsoft.com/office/drawing/2014/main" id="{57CA8932-B2AF-401A-3E12-9E929441C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5080453"/>
              </p:ext>
            </p:extLst>
          </p:nvPr>
        </p:nvGraphicFramePr>
        <p:xfrm>
          <a:off x="6965324" y="4235003"/>
          <a:ext cx="4507606" cy="242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335" name="Picture 1335">
            <a:extLst>
              <a:ext uri="{FF2B5EF4-FFF2-40B4-BE49-F238E27FC236}">
                <a16:creationId xmlns:a16="http://schemas.microsoft.com/office/drawing/2014/main" id="{7D0CE7D5-DA51-4936-0411-5095EBD2B7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7245" y="1389597"/>
            <a:ext cx="2743200" cy="267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9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94338" y="273676"/>
            <a:ext cx="6069168" cy="95410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Netherlands eScience Center called, </a:t>
            </a:r>
          </a:p>
          <a:p>
            <a:r>
              <a:rPr lang="en-US" sz="2800" dirty="0">
                <a:solidFill>
                  <a:srgbClr val="FFC000"/>
                </a:solidFill>
              </a:rPr>
              <a:t>University of Twente answered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224E1B-2FB0-0EB9-4B6C-E87C2F299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91" y="1445881"/>
            <a:ext cx="1876237" cy="1398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E605E0-BD4D-73CF-B9E2-19BC72F76E2A}"/>
              </a:ext>
            </a:extLst>
          </p:cNvPr>
          <p:cNvSpPr/>
          <p:nvPr/>
        </p:nvSpPr>
        <p:spPr>
          <a:xfrm>
            <a:off x="2994338" y="1445881"/>
            <a:ext cx="6159929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pc="-1" dirty="0" err="1">
                <a:solidFill>
                  <a:srgbClr val="000000"/>
                </a:solidFill>
                <a:latin typeface="Assistant"/>
                <a:ea typeface="DejaVu Sans"/>
              </a:rPr>
              <a:t>Dr.</a:t>
            </a:r>
            <a:r>
              <a:rPr lang="en-GB" spc="-1" dirty="0">
                <a:solidFill>
                  <a:srgbClr val="000000"/>
                </a:solidFill>
                <a:latin typeface="Assistant"/>
                <a:ea typeface="DejaVu Sans"/>
              </a:rPr>
              <a:t> Eline Mos-Oppersma from the </a:t>
            </a:r>
            <a:r>
              <a:rPr lang="en-GB" b="1" spc="-1" dirty="0">
                <a:solidFill>
                  <a:srgbClr val="000000"/>
                </a:solidFill>
                <a:latin typeface="Assistant"/>
                <a:ea typeface="DejaVu Sans"/>
              </a:rPr>
              <a:t>Cardiovascular and Respiratory Physiology group </a:t>
            </a:r>
            <a:r>
              <a:rPr lang="en-GB" spc="-1" dirty="0">
                <a:solidFill>
                  <a:srgbClr val="000000"/>
                </a:solidFill>
                <a:latin typeface="Assistant"/>
                <a:ea typeface="DejaVu Sans"/>
              </a:rPr>
              <a:t>won a call from </a:t>
            </a:r>
            <a:r>
              <a:rPr lang="en-GB" spc="-1" dirty="0" err="1">
                <a:solidFill>
                  <a:srgbClr val="000000"/>
                </a:solidFill>
                <a:latin typeface="Assistant"/>
                <a:ea typeface="DejaVu Sans"/>
              </a:rPr>
              <a:t>NleSC</a:t>
            </a:r>
            <a:r>
              <a:rPr lang="en-GB" spc="-1" dirty="0">
                <a:solidFill>
                  <a:srgbClr val="000000"/>
                </a:solidFill>
                <a:latin typeface="Assistant"/>
                <a:ea typeface="DejaVu Sans"/>
              </a:rPr>
              <a:t>, and partnered with us.</a:t>
            </a:r>
            <a:endParaRPr lang="nl-NL" sz="1800" b="0" strike="noStrike" spc="-1" dirty="0">
              <a:latin typeface="Arial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D91BDB7-84E6-5973-C691-DC42BE12E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513" y="3206225"/>
            <a:ext cx="7800667" cy="332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Picture 2"/>
          <p:cNvPicPr/>
          <p:nvPr/>
        </p:nvPicPr>
        <p:blipFill>
          <a:blip r:embed="rId3"/>
          <a:stretch/>
        </p:blipFill>
        <p:spPr>
          <a:xfrm>
            <a:off x="2440333" y="878160"/>
            <a:ext cx="6870737" cy="5653299"/>
          </a:xfrm>
          <a:prstGeom prst="rect">
            <a:avLst/>
          </a:prstGeom>
          <a:ln w="0">
            <a:noFill/>
          </a:ln>
        </p:spPr>
      </p:pic>
      <p:pic>
        <p:nvPicPr>
          <p:cNvPr id="319" name="Picture 3"/>
          <p:cNvPicPr/>
          <p:nvPr/>
        </p:nvPicPr>
        <p:blipFill>
          <a:blip r:embed="rId4"/>
          <a:stretch/>
        </p:blipFill>
        <p:spPr>
          <a:xfrm>
            <a:off x="10636560" y="5926680"/>
            <a:ext cx="1168920" cy="600480"/>
          </a:xfrm>
          <a:prstGeom prst="rect">
            <a:avLst/>
          </a:prstGeom>
          <a:ln w="0">
            <a:noFill/>
          </a:ln>
        </p:spPr>
      </p:pic>
      <p:pic>
        <p:nvPicPr>
          <p:cNvPr id="320" name="Picture 4" descr="Logo, company name&#10;&#10;Description automatically generated"/>
          <p:cNvPicPr/>
          <p:nvPr/>
        </p:nvPicPr>
        <p:blipFill>
          <a:blip r:embed="rId5"/>
          <a:stretch/>
        </p:blipFill>
        <p:spPr>
          <a:xfrm>
            <a:off x="10690200" y="4488120"/>
            <a:ext cx="723960" cy="1170360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94338" y="273676"/>
            <a:ext cx="6069168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Netherlands eScience Center</a:t>
            </a:r>
          </a:p>
        </p:txBody>
      </p:sp>
    </p:spTree>
    <p:extLst>
      <p:ext uri="{BB962C8B-B14F-4D97-AF65-F5344CB8AC3E}">
        <p14:creationId xmlns:p14="http://schemas.microsoft.com/office/powerpoint/2010/main" val="3189119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ctangle 7"/>
          <p:cNvSpPr/>
          <p:nvPr/>
        </p:nvSpPr>
        <p:spPr>
          <a:xfrm>
            <a:off x="710797" y="2355065"/>
            <a:ext cx="5045400" cy="224531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Assistant"/>
                <a:ea typeface="DejaVu Sans"/>
              </a:rPr>
              <a:t>Electromyogram (EMG) measured at the skin around the chest (like ECG)</a:t>
            </a:r>
          </a:p>
          <a:p>
            <a:pPr marL="342900" indent="-342900">
              <a:buFont typeface="Arial"/>
              <a:buChar char="•"/>
            </a:pPr>
            <a:endParaRPr lang="en-US" sz="2000" spc="-1" dirty="0">
              <a:latin typeface="Assistan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latin typeface="Assistant"/>
              </a:rPr>
              <a:t>Acquisition, analysis and interpretation not standardized</a:t>
            </a:r>
          </a:p>
          <a:p>
            <a:pPr marL="342900" indent="-342900">
              <a:buFont typeface="Arial"/>
              <a:buChar char="•"/>
            </a:pPr>
            <a:endParaRPr lang="en-US" sz="2000" spc="-1" dirty="0">
              <a:latin typeface="Assistan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latin typeface="Assistant"/>
              </a:rPr>
              <a:t>Multiple research groups</a:t>
            </a:r>
          </a:p>
        </p:txBody>
      </p:sp>
      <p:sp>
        <p:nvSpPr>
          <p:cNvPr id="324" name="Title 3"/>
          <p:cNvSpPr/>
          <p:nvPr/>
        </p:nvSpPr>
        <p:spPr>
          <a:xfrm>
            <a:off x="643127" y="-70920"/>
            <a:ext cx="4900513" cy="18011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-1" dirty="0">
                <a:latin typeface="Nunito"/>
              </a:rPr>
              <a:t>   Surface EMG background</a:t>
            </a:r>
            <a:endParaRPr lang="en-US" sz="3600" b="0" strike="noStrike" spc="-1" dirty="0">
              <a:latin typeface="Nunito"/>
            </a:endParaRPr>
          </a:p>
        </p:txBody>
      </p:sp>
      <p:sp>
        <p:nvSpPr>
          <p:cNvPr id="326" name="Academic stakeholders…"/>
          <p:cNvSpPr/>
          <p:nvPr/>
        </p:nvSpPr>
        <p:spPr>
          <a:xfrm>
            <a:off x="6315506" y="-914663"/>
            <a:ext cx="4665411" cy="619593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71280" tIns="71280" rIns="71280" bIns="71280" anchor="ctr">
            <a:spAutoFit/>
          </a:bodyPr>
          <a:lstStyle/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4201"/>
              </a:lnSpc>
              <a:spcBef>
                <a:spcPts val="1199"/>
              </a:spcBef>
              <a:buNone/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3200" spc="-1" dirty="0">
                <a:solidFill>
                  <a:srgbClr val="FFFFFF"/>
                </a:solidFill>
                <a:latin typeface="Assistant"/>
              </a:rPr>
              <a:t>Signals!</a:t>
            </a:r>
            <a:endParaRPr lang="en-US" dirty="0"/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</p:txBody>
      </p:sp>
      <p:sp>
        <p:nvSpPr>
          <p:cNvPr id="327" name="Rectangle 17"/>
          <p:cNvSpPr/>
          <p:nvPr/>
        </p:nvSpPr>
        <p:spPr>
          <a:xfrm>
            <a:off x="6611400" y="4701960"/>
            <a:ext cx="181822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</a:pPr>
            <a:endParaRPr lang="en-GB" sz="1600" b="0" strike="noStrike" spc="-1" dirty="0">
              <a:latin typeface="Assistant"/>
            </a:endParaRPr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88F3198-3D1C-A961-761A-36CB64555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302" y="1843299"/>
            <a:ext cx="5206284" cy="480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7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ctangle 7"/>
          <p:cNvSpPr/>
          <p:nvPr/>
        </p:nvSpPr>
        <p:spPr>
          <a:xfrm>
            <a:off x="678600" y="1002783"/>
            <a:ext cx="5045400" cy="34764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Assistant"/>
                <a:ea typeface="DejaVu Sans"/>
              </a:rPr>
              <a:t>A group of repositories currently led on the technical side by Dr. Walter </a:t>
            </a:r>
            <a:r>
              <a:rPr lang="en-US" sz="2000" spc="-1" dirty="0" err="1">
                <a:solidFill>
                  <a:srgbClr val="000000"/>
                </a:solidFill>
                <a:latin typeface="Assistant"/>
                <a:ea typeface="DejaVu Sans"/>
              </a:rPr>
              <a:t>Baccinelli</a:t>
            </a:r>
            <a:r>
              <a:rPr lang="en-US" sz="2000" spc="-1" dirty="0">
                <a:solidFill>
                  <a:srgbClr val="000000"/>
                </a:solidFill>
                <a:latin typeface="Assistant"/>
                <a:ea typeface="DejaVu Sans"/>
              </a:rPr>
              <a:t> and Dr. Candace Makeda which help scientists answer questions about respiratory muscle EMG</a:t>
            </a:r>
          </a:p>
          <a:p>
            <a:pPr marL="342900" indent="-342900">
              <a:buFont typeface="Arial"/>
              <a:buChar char="•"/>
            </a:pPr>
            <a:endParaRPr lang="en-US" sz="2000" spc="-1" dirty="0">
              <a:latin typeface="Assistan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latin typeface="Assistant"/>
              </a:rPr>
              <a:t>Developed with Dr. Oppersma and her PhD student Rob Warnaar</a:t>
            </a:r>
          </a:p>
          <a:p>
            <a:pPr marL="342900" indent="-342900">
              <a:buFont typeface="Arial"/>
              <a:buChar char="•"/>
            </a:pPr>
            <a:endParaRPr lang="en-US" sz="2000" spc="-1" dirty="0">
              <a:latin typeface="Assistan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spc="-1" dirty="0">
                <a:latin typeface="Assistant"/>
              </a:rPr>
              <a:t>Meant to be used by multiple research groups</a:t>
            </a:r>
          </a:p>
        </p:txBody>
      </p:sp>
      <p:sp>
        <p:nvSpPr>
          <p:cNvPr id="324" name="Title 3"/>
          <p:cNvSpPr/>
          <p:nvPr/>
        </p:nvSpPr>
        <p:spPr>
          <a:xfrm>
            <a:off x="498240" y="-70920"/>
            <a:ext cx="5045400" cy="90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-1" dirty="0">
                <a:latin typeface="Nunito"/>
              </a:rPr>
              <a:t>   </a:t>
            </a:r>
            <a:r>
              <a:rPr lang="en-US" sz="3600" spc="-1" dirty="0" err="1">
                <a:latin typeface="Nunito"/>
              </a:rPr>
              <a:t>ReSurfEMG</a:t>
            </a:r>
            <a:endParaRPr lang="en-US" sz="3600" b="0" strike="noStrike" spc="-1" dirty="0" err="1">
              <a:latin typeface="Nunito"/>
            </a:endParaRPr>
          </a:p>
        </p:txBody>
      </p:sp>
      <p:sp>
        <p:nvSpPr>
          <p:cNvPr id="326" name="Academic stakeholders…"/>
          <p:cNvSpPr/>
          <p:nvPr/>
        </p:nvSpPr>
        <p:spPr>
          <a:xfrm>
            <a:off x="6315506" y="124082"/>
            <a:ext cx="4665411" cy="4118438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71280" tIns="71280" rIns="71280" bIns="71280" anchor="ctr">
            <a:spAutoFit/>
          </a:bodyPr>
          <a:lstStyle/>
          <a:p>
            <a:pPr>
              <a:lnSpc>
                <a:spcPts val="4201"/>
              </a:lnSpc>
              <a:spcBef>
                <a:spcPts val="1199"/>
              </a:spcBef>
              <a:buNone/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3200" spc="-1" dirty="0">
                <a:solidFill>
                  <a:srgbClr val="FFFFFF"/>
                </a:solidFill>
                <a:latin typeface="Assistant"/>
              </a:rPr>
              <a:t>Citable!</a:t>
            </a:r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3200" spc="-1" dirty="0">
                <a:solidFill>
                  <a:srgbClr val="FFFFFF"/>
                </a:solidFill>
                <a:latin typeface="Assistant"/>
              </a:rPr>
              <a:t>Freely usable for all!</a:t>
            </a:r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endParaRPr lang="en-US" sz="3200" spc="-1" dirty="0">
              <a:solidFill>
                <a:srgbClr val="FFFFFF"/>
              </a:solidFill>
              <a:latin typeface="Assistant"/>
            </a:endParaRPr>
          </a:p>
        </p:txBody>
      </p:sp>
      <p:sp>
        <p:nvSpPr>
          <p:cNvPr id="327" name="Rectangle 17"/>
          <p:cNvSpPr/>
          <p:nvPr/>
        </p:nvSpPr>
        <p:spPr>
          <a:xfrm>
            <a:off x="6611400" y="4701960"/>
            <a:ext cx="181822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</a:pPr>
            <a:endParaRPr lang="en-GB" sz="1600" b="0" strike="noStrike" spc="-1" dirty="0">
              <a:latin typeface="Assistant"/>
            </a:endParaRPr>
          </a:p>
        </p:txBody>
      </p:sp>
      <p:pic>
        <p:nvPicPr>
          <p:cNvPr id="2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195116E-948B-2D0B-2441-49361857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32" y="1252054"/>
            <a:ext cx="2743200" cy="556181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A0F5A235-6ADE-BF1C-E727-4A9AA7728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626" y="3638451"/>
            <a:ext cx="5158248" cy="291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7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ctangle 7"/>
          <p:cNvSpPr/>
          <p:nvPr/>
        </p:nvSpPr>
        <p:spPr>
          <a:xfrm>
            <a:off x="678600" y="1002783"/>
            <a:ext cx="50454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Assistant"/>
                <a:ea typeface="DejaVu Sans"/>
              </a:rPr>
              <a:t>Interactive Dashboard for preprocessing and more</a:t>
            </a:r>
            <a:endParaRPr lang="en-US" sz="2000" b="0" strike="noStrike" spc="-1" dirty="0">
              <a:latin typeface="Assistant"/>
            </a:endParaRPr>
          </a:p>
        </p:txBody>
      </p:sp>
      <p:sp>
        <p:nvSpPr>
          <p:cNvPr id="322" name="TextBox 8"/>
          <p:cNvSpPr/>
          <p:nvPr/>
        </p:nvSpPr>
        <p:spPr>
          <a:xfrm>
            <a:off x="8151215" y="3402877"/>
            <a:ext cx="2103870" cy="1299424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144000" tIns="108000" rIns="144000" bIns="108000" numCol="1" spcCol="3816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pc="-1" dirty="0">
                <a:solidFill>
                  <a:srgbClr val="FFFFFF"/>
                </a:solidFill>
                <a:latin typeface="Assistant"/>
              </a:rPr>
              <a:t>Moving towards clinical tools</a:t>
            </a:r>
            <a:endParaRPr lang="en-US" sz="1800" b="0" strike="noStrike" spc="-1" dirty="0">
              <a:solidFill>
                <a:srgbClr val="FFFFFF"/>
              </a:solidFill>
              <a:latin typeface="Assistant"/>
            </a:endParaRPr>
          </a:p>
        </p:txBody>
      </p:sp>
      <p:sp>
        <p:nvSpPr>
          <p:cNvPr id="324" name="Title 3"/>
          <p:cNvSpPr/>
          <p:nvPr/>
        </p:nvSpPr>
        <p:spPr>
          <a:xfrm>
            <a:off x="498240" y="-70920"/>
            <a:ext cx="5045400" cy="90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-1" dirty="0">
                <a:latin typeface="Nunito"/>
              </a:rPr>
              <a:t>   </a:t>
            </a:r>
            <a:r>
              <a:rPr lang="en-US" sz="3600" spc="-1" dirty="0" err="1">
                <a:latin typeface="Nunito"/>
              </a:rPr>
              <a:t>ReSurfEMG</a:t>
            </a:r>
            <a:endParaRPr lang="en-US" sz="3600" b="0" strike="noStrike" spc="-1" dirty="0" err="1">
              <a:latin typeface="Nunito"/>
            </a:endParaRPr>
          </a:p>
        </p:txBody>
      </p:sp>
      <p:sp>
        <p:nvSpPr>
          <p:cNvPr id="326" name="Academic stakeholders…"/>
          <p:cNvSpPr/>
          <p:nvPr/>
        </p:nvSpPr>
        <p:spPr>
          <a:xfrm>
            <a:off x="6309360" y="444344"/>
            <a:ext cx="4020170" cy="682561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71280" tIns="71280" rIns="71280" bIns="71280" anchor="ctr">
            <a:spAutoFit/>
          </a:bodyPr>
          <a:lstStyle/>
          <a:p>
            <a:pPr>
              <a:lnSpc>
                <a:spcPts val="4201"/>
              </a:lnSpc>
              <a:spcBef>
                <a:spcPts val="1199"/>
              </a:spcBef>
              <a:buNone/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3600" spc="-1" dirty="0">
                <a:solidFill>
                  <a:srgbClr val="FFFFFF"/>
                </a:solidFill>
                <a:latin typeface="Assistant"/>
              </a:rPr>
              <a:t>Goals</a:t>
            </a:r>
            <a:r>
              <a:rPr lang="en-US" sz="3200" spc="-1" dirty="0">
                <a:solidFill>
                  <a:srgbClr val="FFFFFF"/>
                </a:solidFill>
                <a:latin typeface="Assistant"/>
              </a:rPr>
              <a:t>:</a:t>
            </a:r>
            <a:endParaRPr lang="en-US" sz="3200" b="0" strike="noStrike" spc="-1" dirty="0">
              <a:solidFill>
                <a:srgbClr val="FFFFFF"/>
              </a:solidFill>
              <a:latin typeface="Assistant"/>
            </a:endParaRPr>
          </a:p>
        </p:txBody>
      </p:sp>
      <p:sp>
        <p:nvSpPr>
          <p:cNvPr id="327" name="Rectangle 17"/>
          <p:cNvSpPr/>
          <p:nvPr/>
        </p:nvSpPr>
        <p:spPr>
          <a:xfrm>
            <a:off x="6611400" y="4701960"/>
            <a:ext cx="181822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</a:pPr>
            <a:endParaRPr lang="en-GB" sz="1600" b="0" strike="noStrike" spc="-1" dirty="0">
              <a:latin typeface="Assistant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F44CADD2-A924-2227-0396-4CEF78A2517D}"/>
              </a:ext>
            </a:extLst>
          </p:cNvPr>
          <p:cNvSpPr/>
          <p:nvPr/>
        </p:nvSpPr>
        <p:spPr>
          <a:xfrm>
            <a:off x="742994" y="1839909"/>
            <a:ext cx="5045400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Assistant"/>
                <a:ea typeface="DejaVu Sans"/>
              </a:rPr>
              <a:t>Learning repository</a:t>
            </a:r>
            <a:endParaRPr lang="en-US" sz="2000" b="0" strike="noStrike" spc="-1" dirty="0">
              <a:latin typeface="Assistant"/>
            </a:endParaRPr>
          </a:p>
          <a:p>
            <a:pPr>
              <a:lnSpc>
                <a:spcPct val="100000"/>
              </a:lnSpc>
              <a:buNone/>
            </a:pPr>
            <a:endParaRPr lang="nl-NL" sz="2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nl-NL" sz="2000" b="0" strike="noStrike" spc="-1">
              <a:latin typeface="Arial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CBF956F-292E-F94A-6343-FC62E7910C4F}"/>
              </a:ext>
            </a:extLst>
          </p:cNvPr>
          <p:cNvSpPr/>
          <p:nvPr/>
        </p:nvSpPr>
        <p:spPr>
          <a:xfrm>
            <a:off x="726896" y="2580444"/>
            <a:ext cx="50454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Assistant"/>
                <a:ea typeface="DejaVu Sans"/>
              </a:rPr>
              <a:t>Code library</a:t>
            </a:r>
            <a:endParaRPr lang="en-US" sz="2000" b="0" strike="noStrike" spc="-1" dirty="0">
              <a:latin typeface="Assistant"/>
            </a:endParaRPr>
          </a:p>
          <a:p>
            <a:pPr>
              <a:lnSpc>
                <a:spcPct val="100000"/>
              </a:lnSpc>
              <a:buNone/>
            </a:pPr>
            <a:endParaRPr lang="nl-NL" sz="2000" b="0" strike="noStrike" spc="-1">
              <a:latin typeface="Arial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ED1D73E-203F-24B7-6C98-3AC1C8DFD224}"/>
              </a:ext>
            </a:extLst>
          </p:cNvPr>
          <p:cNvSpPr/>
          <p:nvPr/>
        </p:nvSpPr>
        <p:spPr>
          <a:xfrm>
            <a:off x="814901" y="3188971"/>
            <a:ext cx="5045400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n-US" sz="2000" b="0" strike="noStrike" spc="-1" dirty="0">
                <a:solidFill>
                  <a:srgbClr val="FDAF02"/>
                </a:solidFill>
                <a:latin typeface="Assistant"/>
                <a:ea typeface="DejaVu Sans"/>
              </a:rPr>
              <a:t>✓</a:t>
            </a:r>
            <a:r>
              <a:rPr lang="en-US" sz="2000" spc="-1" dirty="0">
                <a:solidFill>
                  <a:srgbClr val="000000"/>
                </a:solidFill>
                <a:latin typeface="Assistant"/>
                <a:ea typeface="DejaVu Sans"/>
              </a:rPr>
              <a:t> Open Source</a:t>
            </a:r>
          </a:p>
          <a:p>
            <a:endParaRPr lang="nl-NL" sz="2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nl-NL" sz="2000" b="0" strike="noStrike" spc="-1">
              <a:latin typeface="Arial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55D52D3-0487-F9F9-83AF-D9AAC4735141}"/>
              </a:ext>
            </a:extLst>
          </p:cNvPr>
          <p:cNvSpPr/>
          <p:nvPr/>
        </p:nvSpPr>
        <p:spPr>
          <a:xfrm>
            <a:off x="809535" y="3709492"/>
            <a:ext cx="5045400" cy="19375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n-US" sz="2000" b="0" strike="noStrike" spc="-1" dirty="0">
                <a:solidFill>
                  <a:srgbClr val="FDAF02"/>
                </a:solidFill>
                <a:latin typeface="Assistant"/>
                <a:ea typeface="DejaVu Sans"/>
              </a:rPr>
              <a:t>✓</a:t>
            </a:r>
            <a:r>
              <a:rPr lang="en-US" sz="2000" spc="-1" dirty="0">
                <a:solidFill>
                  <a:srgbClr val="000000"/>
                </a:solidFill>
                <a:latin typeface="Assistant"/>
                <a:ea typeface="DejaVu Sans"/>
              </a:rPr>
              <a:t> Well documented</a:t>
            </a:r>
            <a:endParaRPr lang="en-US" sz="2000" b="0" strike="noStrike" spc="-1" dirty="0">
              <a:latin typeface="Assistant"/>
            </a:endParaRPr>
          </a:p>
          <a:p>
            <a:r>
              <a:rPr lang="en-US" sz="2000" spc="-1" dirty="0">
                <a:latin typeface="Assistant"/>
              </a:rPr>
              <a:t>Documentation can be generated,</a:t>
            </a:r>
          </a:p>
          <a:p>
            <a:r>
              <a:rPr lang="en-US" sz="2000" spc="-1" dirty="0">
                <a:latin typeface="Assistant"/>
              </a:rPr>
              <a:t>Found on </a:t>
            </a:r>
            <a:r>
              <a:rPr lang="en-US" sz="2000" spc="-1" dirty="0" err="1">
                <a:latin typeface="Assistant"/>
              </a:rPr>
              <a:t>readthedocs</a:t>
            </a:r>
          </a:p>
          <a:p>
            <a:r>
              <a:rPr lang="en-US" sz="2000" spc="-1" dirty="0">
                <a:latin typeface="Assistant"/>
              </a:rPr>
              <a:t>Or on our own dedicated site</a:t>
            </a:r>
            <a:endParaRPr lang="en-US" sz="2000" b="0" strike="noStrike" spc="-1" dirty="0">
              <a:latin typeface="Assistant"/>
            </a:endParaRPr>
          </a:p>
          <a:p>
            <a:pPr>
              <a:lnSpc>
                <a:spcPct val="100000"/>
              </a:lnSpc>
              <a:buNone/>
            </a:pPr>
            <a:endParaRPr lang="nl-NL" sz="2000" b="0" strike="noStrike" spc="-1">
              <a:latin typeface="Arial"/>
            </a:endParaRPr>
          </a:p>
          <a:p>
            <a:endParaRPr lang="nl-NL" sz="2000" spc="-1">
              <a:latin typeface="Arial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5BA8267-0B0B-1D8A-BCBF-17D1CD20B1AF}"/>
              </a:ext>
            </a:extLst>
          </p:cNvPr>
          <p:cNvSpPr/>
          <p:nvPr/>
        </p:nvSpPr>
        <p:spPr>
          <a:xfrm>
            <a:off x="798803" y="5260323"/>
            <a:ext cx="504540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Assistant"/>
              </a:rPr>
              <a:t>Collaborative community project</a:t>
            </a:r>
            <a:endParaRPr lang="en-US" sz="2000" b="0" strike="noStrike" spc="-1" dirty="0">
              <a:latin typeface="Assistant"/>
            </a:endParaRPr>
          </a:p>
          <a:p>
            <a:pPr>
              <a:lnSpc>
                <a:spcPct val="100000"/>
              </a:lnSpc>
              <a:buNone/>
            </a:pPr>
            <a:endParaRPr lang="nl-NL" sz="2000" b="0" strike="noStrike" spc="-1">
              <a:latin typeface="Arial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60289D81-EC1A-A7E0-9BF7-356C25828756}"/>
              </a:ext>
            </a:extLst>
          </p:cNvPr>
          <p:cNvSpPr/>
          <p:nvPr/>
        </p:nvSpPr>
        <p:spPr>
          <a:xfrm>
            <a:off x="8381961" y="1412018"/>
            <a:ext cx="1765800" cy="58572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144000" tIns="108000" rIns="144000" bIns="108000" numCol="1" spcCol="3816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pc="-1" dirty="0">
                <a:solidFill>
                  <a:srgbClr val="FFFFFF"/>
                </a:solidFill>
                <a:latin typeface="Assistant"/>
              </a:rPr>
              <a:t>Open Science</a:t>
            </a:r>
            <a:endParaRPr lang="en-US" sz="1800" b="0" strike="noStrike" spc="-1" dirty="0">
              <a:solidFill>
                <a:srgbClr val="FFFFFF"/>
              </a:solidFill>
              <a:latin typeface="Assistant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9F9198B0-DFC8-9B36-D51B-9CF628EE4CCC}"/>
              </a:ext>
            </a:extLst>
          </p:cNvPr>
          <p:cNvSpPr/>
          <p:nvPr/>
        </p:nvSpPr>
        <p:spPr>
          <a:xfrm>
            <a:off x="6214016" y="1996933"/>
            <a:ext cx="2037942" cy="58572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144000" tIns="108000" rIns="144000" bIns="108000" numCol="1" spcCol="3816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pc="-1" dirty="0">
                <a:solidFill>
                  <a:srgbClr val="FFFFFF"/>
                </a:solidFill>
                <a:latin typeface="Assistant"/>
              </a:rPr>
              <a:t>Standardization</a:t>
            </a:r>
            <a:endParaRPr lang="en-US" sz="1800" b="0" strike="noStrike" spc="-1" dirty="0">
              <a:solidFill>
                <a:srgbClr val="FFFFFF"/>
              </a:solidFill>
              <a:latin typeface="Assistan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A2AF40DB-0181-2CB2-B40F-2529E12F1398}"/>
              </a:ext>
            </a:extLst>
          </p:cNvPr>
          <p:cNvSpPr/>
          <p:nvPr/>
        </p:nvSpPr>
        <p:spPr>
          <a:xfrm>
            <a:off x="10329891" y="1996933"/>
            <a:ext cx="1765800" cy="58572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144000" tIns="108000" rIns="144000" bIns="108000" numCol="1" spcCol="3816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pc="-1" dirty="0">
                <a:solidFill>
                  <a:srgbClr val="FFFFFF"/>
                </a:solidFill>
                <a:latin typeface="Assistant"/>
              </a:rPr>
              <a:t>Cross platform</a:t>
            </a:r>
            <a:endParaRPr lang="en-US" sz="1800" b="0" strike="noStrike" spc="-1" dirty="0">
              <a:solidFill>
                <a:srgbClr val="FFFFFF"/>
              </a:solidFill>
              <a:latin typeface="Assistant"/>
            </a:endParaRPr>
          </a:p>
        </p:txBody>
      </p:sp>
      <p:sp>
        <p:nvSpPr>
          <p:cNvPr id="17" name="Straight Connector 15">
            <a:extLst>
              <a:ext uri="{FF2B5EF4-FFF2-40B4-BE49-F238E27FC236}">
                <a16:creationId xmlns:a16="http://schemas.microsoft.com/office/drawing/2014/main" id="{E60A20AC-ED3D-47CE-9B41-2A3FE485D9D1}"/>
              </a:ext>
            </a:extLst>
          </p:cNvPr>
          <p:cNvSpPr/>
          <p:nvPr/>
        </p:nvSpPr>
        <p:spPr>
          <a:xfrm flipH="1">
            <a:off x="10368495" y="2798440"/>
            <a:ext cx="1096560" cy="1096560"/>
          </a:xfrm>
          <a:prstGeom prst="line">
            <a:avLst/>
          </a:prstGeom>
          <a:ln w="28575">
            <a:solidFill>
              <a:srgbClr val="FFFFFF"/>
            </a:solidFill>
            <a:miter/>
            <a:headEnd type="triangl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Straight Connector 15">
            <a:extLst>
              <a:ext uri="{FF2B5EF4-FFF2-40B4-BE49-F238E27FC236}">
                <a16:creationId xmlns:a16="http://schemas.microsoft.com/office/drawing/2014/main" id="{9C4F33C6-DA2A-F62E-9A2D-7E8E1CA105BA}"/>
              </a:ext>
            </a:extLst>
          </p:cNvPr>
          <p:cNvSpPr/>
          <p:nvPr/>
        </p:nvSpPr>
        <p:spPr>
          <a:xfrm flipH="1">
            <a:off x="9155735" y="2079369"/>
            <a:ext cx="44785" cy="1128759"/>
          </a:xfrm>
          <a:prstGeom prst="line">
            <a:avLst/>
          </a:prstGeom>
          <a:ln w="28575">
            <a:solidFill>
              <a:srgbClr val="FFFFFF"/>
            </a:solidFill>
            <a:miter/>
            <a:headEnd type="triangl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EBE8C4-4C2E-FCD4-FECE-4CDA1284AA9C}"/>
              </a:ext>
            </a:extLst>
          </p:cNvPr>
          <p:cNvCxnSpPr/>
          <p:nvPr/>
        </p:nvCxnSpPr>
        <p:spPr>
          <a:xfrm>
            <a:off x="7037365" y="2685380"/>
            <a:ext cx="876835" cy="994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04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/>
      <p:bldP spid="3" grpId="0"/>
      <p:bldP spid="5" grpId="0"/>
      <p:bldP spid="4" grpId="0"/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 7"/>
          <p:cNvSpPr/>
          <p:nvPr/>
        </p:nvSpPr>
        <p:spPr>
          <a:xfrm>
            <a:off x="606714" y="829040"/>
            <a:ext cx="5117286" cy="39073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2400" b="0" strike="noStrike" spc="-1" dirty="0">
              <a:latin typeface="Assistant"/>
            </a:endParaRPr>
          </a:p>
          <a:p>
            <a:r>
              <a:rPr lang="en-US" sz="2400" b="1" spc="-1" dirty="0">
                <a:solidFill>
                  <a:srgbClr val="FDAF02"/>
                </a:solidFill>
                <a:latin typeface="Assistant"/>
              </a:rPr>
              <a:t>Version control</a:t>
            </a:r>
            <a:endParaRPr lang="en-US" sz="2400" b="1" strike="noStrike" spc="-1" dirty="0">
              <a:solidFill>
                <a:srgbClr val="FDAF02"/>
              </a:solidFill>
              <a:latin typeface="Assistant"/>
            </a:endParaRP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Command line</a:t>
            </a:r>
          </a:p>
          <a:p>
            <a:pPr>
              <a:lnSpc>
                <a:spcPct val="100000"/>
              </a:lnSpc>
              <a:buNone/>
            </a:pPr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Dashboard</a:t>
            </a:r>
            <a:endParaRPr lang="en-US" sz="2400" b="0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Assistant"/>
            </a:endParaRP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Researcher Interface</a:t>
            </a: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Alternatives</a:t>
            </a:r>
          </a:p>
          <a:p>
            <a:r>
              <a:rPr lang="en-US" sz="24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ssistant"/>
              </a:rPr>
              <a:t>Sustainability</a:t>
            </a:r>
            <a:endParaRPr lang="en-US" sz="2400" b="0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Assistant"/>
            </a:endParaRPr>
          </a:p>
          <a:p>
            <a:endParaRPr lang="en-US" sz="2000" spc="-1" dirty="0">
              <a:solidFill>
                <a:srgbClr val="FDAF02"/>
              </a:solidFill>
              <a:latin typeface="Assistant"/>
            </a:endParaRPr>
          </a:p>
          <a:p>
            <a:endParaRPr lang="en-US" sz="2000" spc="-1" dirty="0">
              <a:solidFill>
                <a:srgbClr val="FDAF02"/>
              </a:solidFill>
              <a:latin typeface="Assistant"/>
            </a:endParaRPr>
          </a:p>
          <a:p>
            <a:endParaRPr lang="nl-NL" sz="2000" spc="-1">
              <a:latin typeface="Arial"/>
            </a:endParaRPr>
          </a:p>
          <a:p>
            <a:endParaRPr lang="nl-NL" sz="2000" spc="-1">
              <a:latin typeface="Arial"/>
            </a:endParaRPr>
          </a:p>
        </p:txBody>
      </p:sp>
      <p:sp>
        <p:nvSpPr>
          <p:cNvPr id="360" name="TextBox 8"/>
          <p:cNvSpPr/>
          <p:nvPr/>
        </p:nvSpPr>
        <p:spPr>
          <a:xfrm>
            <a:off x="8623440" y="2711718"/>
            <a:ext cx="1765800" cy="58572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144000" tIns="108000" rIns="144000" bIns="108000" numCol="1" spcCol="3816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pc="-1" dirty="0">
                <a:solidFill>
                  <a:srgbClr val="FFFFFF"/>
                </a:solidFill>
                <a:latin typeface="Assistant"/>
              </a:rPr>
              <a:t>Git</a:t>
            </a:r>
            <a:endParaRPr lang="en-US" sz="1800" b="0" strike="noStrike" spc="-1" dirty="0">
              <a:solidFill>
                <a:srgbClr val="FFFFFF"/>
              </a:solidFill>
              <a:latin typeface="Assistant"/>
            </a:endParaRPr>
          </a:p>
        </p:txBody>
      </p:sp>
      <p:pic>
        <p:nvPicPr>
          <p:cNvPr id="361" name="Picture 9"/>
          <p:cNvPicPr/>
          <p:nvPr/>
        </p:nvPicPr>
        <p:blipFill>
          <a:blip r:embed="rId3"/>
          <a:stretch/>
        </p:blipFill>
        <p:spPr>
          <a:xfrm>
            <a:off x="8781480" y="1701118"/>
            <a:ext cx="1365120" cy="1073160"/>
          </a:xfrm>
          <a:prstGeom prst="rect">
            <a:avLst/>
          </a:prstGeom>
          <a:ln w="0">
            <a:noFill/>
          </a:ln>
        </p:spPr>
      </p:pic>
      <p:sp>
        <p:nvSpPr>
          <p:cNvPr id="362" name="Title 3"/>
          <p:cNvSpPr/>
          <p:nvPr/>
        </p:nvSpPr>
        <p:spPr>
          <a:xfrm>
            <a:off x="498240" y="-70920"/>
            <a:ext cx="5045400" cy="90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3600" spc="-1" dirty="0">
                <a:latin typeface="Nunito"/>
              </a:rPr>
              <a:t>Tutorial</a:t>
            </a:r>
            <a:endParaRPr lang="en-US" sz="3600" b="0" strike="noStrike" spc="-1" dirty="0">
              <a:latin typeface="Nunito"/>
            </a:endParaRPr>
          </a:p>
        </p:txBody>
      </p:sp>
      <p:sp>
        <p:nvSpPr>
          <p:cNvPr id="363" name="Straight Connector 13"/>
          <p:cNvSpPr/>
          <p:nvPr/>
        </p:nvSpPr>
        <p:spPr>
          <a:xfrm>
            <a:off x="7624080" y="1434718"/>
            <a:ext cx="1096560" cy="1096560"/>
          </a:xfrm>
          <a:prstGeom prst="line">
            <a:avLst/>
          </a:prstGeom>
          <a:ln w="28575">
            <a:solidFill>
              <a:srgbClr val="000000"/>
            </a:solidFill>
            <a:miter/>
            <a:headEnd type="triangl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Academic stakeholders…"/>
          <p:cNvSpPr/>
          <p:nvPr/>
        </p:nvSpPr>
        <p:spPr>
          <a:xfrm>
            <a:off x="6309360" y="795356"/>
            <a:ext cx="2313720" cy="60696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pc="-1" dirty="0">
                <a:latin typeface="Assistant"/>
              </a:rPr>
              <a:t>Outside Collaborators</a:t>
            </a:r>
            <a:endParaRPr lang="en-US" sz="1800" b="0" strike="noStrike" spc="-1" dirty="0">
              <a:latin typeface="Assistant"/>
            </a:endParaRPr>
          </a:p>
        </p:txBody>
      </p:sp>
      <p:sp>
        <p:nvSpPr>
          <p:cNvPr id="365" name="Straight Connector 15"/>
          <p:cNvSpPr/>
          <p:nvPr/>
        </p:nvSpPr>
        <p:spPr>
          <a:xfrm flipH="1">
            <a:off x="10389960" y="1434718"/>
            <a:ext cx="1096560" cy="1096560"/>
          </a:xfrm>
          <a:prstGeom prst="line">
            <a:avLst/>
          </a:prstGeom>
          <a:ln w="28575">
            <a:solidFill>
              <a:srgbClr val="FFFFFF"/>
            </a:solidFill>
            <a:miter/>
            <a:headEnd type="triangl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Rectangle 10"/>
          <p:cNvSpPr/>
          <p:nvPr/>
        </p:nvSpPr>
        <p:spPr>
          <a:xfrm>
            <a:off x="6326166" y="3416850"/>
            <a:ext cx="5609493" cy="34764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2000" spc="-1" dirty="0">
                <a:latin typeface="Assistant"/>
              </a:rPr>
              <a:t>Database and tool</a:t>
            </a:r>
            <a:r>
              <a:rPr lang="en-GB" sz="2000" spc="-1" dirty="0">
                <a:solidFill>
                  <a:srgbClr val="000000"/>
                </a:solidFill>
                <a:latin typeface="Assistant"/>
              </a:rPr>
              <a:t> for collaboration on code</a:t>
            </a:r>
            <a:endParaRPr lang="en-US" sz="2000"/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Assistant"/>
              </a:rPr>
              <a:t>Unlimited do-overs</a:t>
            </a:r>
            <a:endParaRPr lang="en-GB" sz="2000" b="0" strike="noStrike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2000" spc="-1" dirty="0">
                <a:latin typeface="Assistant"/>
              </a:rPr>
              <a:t>Memory of everything done</a:t>
            </a:r>
            <a:endParaRPr lang="en-GB" sz="2000" b="0" strike="noStrike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z="2000" spc="-1" dirty="0">
              <a:solidFill>
                <a:srgbClr val="000000"/>
              </a:solidFill>
              <a:latin typeface="Assistant"/>
              <a:ea typeface="DejaVu Sans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2000" spc="-1" dirty="0">
                <a:latin typeface="Assistant"/>
              </a:rPr>
              <a:t>Exercise 0: set up your Config file</a:t>
            </a:r>
            <a:endParaRPr lang="en-GB" sz="2000" b="0" strike="noStrike" spc="-1" dirty="0">
              <a:latin typeface="Assistant"/>
            </a:endParaRP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2000" spc="-1" dirty="0">
                <a:latin typeface="Assistant"/>
              </a:rPr>
              <a:t>Exercise 1: putting </a:t>
            </a:r>
            <a:r>
              <a:rPr lang="en-GB" sz="2000" spc="-1" dirty="0" err="1">
                <a:latin typeface="Assistant"/>
              </a:rPr>
              <a:t>ReSurfEMG</a:t>
            </a:r>
            <a:r>
              <a:rPr lang="en-GB" sz="2000" spc="-1" dirty="0">
                <a:latin typeface="Assistant"/>
              </a:rPr>
              <a:t> on your machine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2000" spc="-1" dirty="0">
                <a:latin typeface="Assistant"/>
              </a:rPr>
              <a:t>Exercise 2: put </a:t>
            </a:r>
            <a:r>
              <a:rPr lang="en-GB" sz="2000" spc="-1" dirty="0" err="1">
                <a:latin typeface="Assistant"/>
              </a:rPr>
              <a:t>ridethewave</a:t>
            </a:r>
            <a:r>
              <a:rPr lang="en-GB" sz="2000" spc="-1" dirty="0">
                <a:latin typeface="Assistant"/>
              </a:rPr>
              <a:t> on your machine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2000" spc="-1" dirty="0">
                <a:latin typeface="Assistant"/>
              </a:rPr>
              <a:t>Exercise 3: change </a:t>
            </a:r>
            <a:r>
              <a:rPr lang="en-GB" sz="2000" spc="-1" dirty="0" err="1">
                <a:latin typeface="Assistant"/>
              </a:rPr>
              <a:t>ridethewave</a:t>
            </a:r>
            <a:r>
              <a:rPr lang="en-GB" sz="2000" spc="-1" dirty="0">
                <a:latin typeface="Assistant"/>
              </a:rPr>
              <a:t> on your branch 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r>
              <a:rPr lang="en-GB" sz="2000" spc="-1" dirty="0">
                <a:latin typeface="Assistant"/>
              </a:rPr>
              <a:t>Exercise 4: put </a:t>
            </a:r>
            <a:r>
              <a:rPr lang="en-GB" sz="2000" spc="-1" dirty="0" err="1">
                <a:latin typeface="Assistant"/>
              </a:rPr>
              <a:t>Resurfemg</a:t>
            </a:r>
            <a:r>
              <a:rPr lang="en-GB" sz="2000" spc="-1" dirty="0">
                <a:latin typeface="Assistant"/>
              </a:rPr>
              <a:t>-dashboard on your machine</a:t>
            </a:r>
          </a:p>
          <a:p>
            <a:pPr marL="285750" indent="-285750">
              <a:buClr>
                <a:srgbClr val="000000"/>
              </a:buClr>
              <a:buFont typeface="Arial"/>
              <a:buChar char="•"/>
            </a:pPr>
            <a:endParaRPr lang="en-GB" sz="2000" spc="-1" dirty="0">
              <a:latin typeface="Assistant"/>
            </a:endParaRPr>
          </a:p>
        </p:txBody>
      </p:sp>
      <p:sp>
        <p:nvSpPr>
          <p:cNvPr id="2" name="Academic stakeholders…">
            <a:extLst>
              <a:ext uri="{FF2B5EF4-FFF2-40B4-BE49-F238E27FC236}">
                <a16:creationId xmlns:a16="http://schemas.microsoft.com/office/drawing/2014/main" id="{8D566BE3-6202-83A1-90A4-676995AE7E89}"/>
              </a:ext>
            </a:extLst>
          </p:cNvPr>
          <p:cNvSpPr/>
          <p:nvPr/>
        </p:nvSpPr>
        <p:spPr>
          <a:xfrm>
            <a:off x="9918076" y="830433"/>
            <a:ext cx="2356852" cy="608695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71280" tIns="71280" rIns="71280" bIns="71280" anchor="ctr">
            <a:spAutoFit/>
          </a:bodyPr>
          <a:lstStyle/>
          <a:p>
            <a:pPr>
              <a:lnSpc>
                <a:spcPts val="4201"/>
              </a:lnSpc>
              <a:spcBef>
                <a:spcPts val="1199"/>
              </a:spcBef>
              <a:tabLst>
                <a:tab pos="355680" algn="l"/>
                <a:tab pos="711360" algn="l"/>
                <a:tab pos="1066680" algn="l"/>
                <a:tab pos="1422360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pc="-1" dirty="0">
                <a:solidFill>
                  <a:schemeClr val="bg2"/>
                </a:solidFill>
                <a:latin typeface="Assistant"/>
              </a:rPr>
              <a:t>Inside Collaborators</a:t>
            </a:r>
            <a:endParaRPr lang="en-US" sz="1800" b="0" strike="noStrike" spc="-1" dirty="0">
              <a:solidFill>
                <a:schemeClr val="bg2"/>
              </a:solidFill>
              <a:latin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2715096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eScienc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0F119D86E35342B496871FF988C09D" ma:contentTypeVersion="13" ma:contentTypeDescription="Create a new document." ma:contentTypeScope="" ma:versionID="5d116312c94672e9903aae080337b5fc">
  <xsd:schema xmlns:xsd="http://www.w3.org/2001/XMLSchema" xmlns:xs="http://www.w3.org/2001/XMLSchema" xmlns:p="http://schemas.microsoft.com/office/2006/metadata/properties" xmlns:ns2="4a27b841-29a3-40ca-87c3-b0ddbd7e64dd" xmlns:ns3="b0de544e-8c21-4f7d-9355-e033352b94d9" targetNamespace="http://schemas.microsoft.com/office/2006/metadata/properties" ma:root="true" ma:fieldsID="9a913a6875659ae4d70e96ec9d669fe3" ns2:_="" ns3:_="">
    <xsd:import namespace="4a27b841-29a3-40ca-87c3-b0ddbd7e64dd"/>
    <xsd:import namespace="b0de544e-8c21-4f7d-9355-e033352b94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27b841-29a3-40ca-87c3-b0ddbd7e64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af58ba8-1e8d-4aec-a6f5-993f6032dc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de544e-8c21-4f7d-9355-e033352b94d9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7f604c4a-82d6-4cb6-ab2d-d84f6f5c5b5b}" ma:internalName="TaxCatchAll" ma:showField="CatchAllData" ma:web="b0de544e-8c21-4f7d-9355-e033352b94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DB9C19-FFB9-4CCD-BCD1-A534D2D449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27b841-29a3-40ca-87c3-b0ddbd7e64dd"/>
    <ds:schemaRef ds:uri="b0de544e-8c21-4f7d-9355-e033352b94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976BBA-819B-472B-ABD4-F0E4EBFDDC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413</TotalTime>
  <Words>1069</Words>
  <Application>Microsoft Office PowerPoint</Application>
  <PresentationFormat>Widescreen</PresentationFormat>
  <Paragraphs>261</Paragraphs>
  <Slides>16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office theme</vt:lpstr>
      <vt:lpstr>Office Theme</vt:lpstr>
      <vt:lpstr>Office Theme</vt:lpstr>
      <vt:lpstr>Office Theme</vt:lpstr>
      <vt:lpstr>Office Theme</vt:lpstr>
      <vt:lpstr>Office Theme</vt:lpstr>
      <vt:lpstr>Ride the wave: ReSurfEMG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Mos-Oppersma, Eline (UT-TNW)</cp:lastModifiedBy>
  <cp:revision>677</cp:revision>
  <dcterms:created xsi:type="dcterms:W3CDTF">2022-12-31T09:04:28Z</dcterms:created>
  <dcterms:modified xsi:type="dcterms:W3CDTF">2023-02-13T19:45:51Z</dcterms:modified>
</cp:coreProperties>
</file>